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Lst>
  <p:sldSz cy="5143500" cx="9144000"/>
  <p:notesSz cx="6858000" cy="9144000"/>
  <p:embeddedFontLst>
    <p:embeddedFont>
      <p:font typeface="Roboto"/>
      <p:regular r:id="rId37"/>
      <p:bold r:id="rId38"/>
      <p:italic r:id="rId39"/>
      <p:boldItalic r:id="rId40"/>
    </p:embeddedFont>
    <p:embeddedFont>
      <p:font typeface="Staatliches"/>
      <p:regular r:id="rId41"/>
    </p:embeddedFont>
    <p:embeddedFont>
      <p:font typeface="Merriweather"/>
      <p:regular r:id="rId42"/>
      <p:bold r:id="rId43"/>
      <p:italic r:id="rId44"/>
      <p:boldItalic r:id="rId4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oboto-boldItalic.fntdata"/><Relationship Id="rId20" Type="http://schemas.openxmlformats.org/officeDocument/2006/relationships/slide" Target="slides/slide15.xml"/><Relationship Id="rId42" Type="http://schemas.openxmlformats.org/officeDocument/2006/relationships/font" Target="fonts/Merriweather-regular.fntdata"/><Relationship Id="rId41" Type="http://schemas.openxmlformats.org/officeDocument/2006/relationships/font" Target="fonts/Staatliches-regular.fntdata"/><Relationship Id="rId22" Type="http://schemas.openxmlformats.org/officeDocument/2006/relationships/slide" Target="slides/slide17.xml"/><Relationship Id="rId44" Type="http://schemas.openxmlformats.org/officeDocument/2006/relationships/font" Target="fonts/Merriweather-italic.fntdata"/><Relationship Id="rId21" Type="http://schemas.openxmlformats.org/officeDocument/2006/relationships/slide" Target="slides/slide16.xml"/><Relationship Id="rId43" Type="http://schemas.openxmlformats.org/officeDocument/2006/relationships/font" Target="fonts/Merriweather-bold.fntdata"/><Relationship Id="rId24" Type="http://schemas.openxmlformats.org/officeDocument/2006/relationships/slide" Target="slides/slide19.xml"/><Relationship Id="rId23" Type="http://schemas.openxmlformats.org/officeDocument/2006/relationships/slide" Target="slides/slide18.xml"/><Relationship Id="rId45" Type="http://schemas.openxmlformats.org/officeDocument/2006/relationships/font" Target="fonts/Merriweather-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37" Type="http://schemas.openxmlformats.org/officeDocument/2006/relationships/font" Target="fonts/Roboto-regular.fntdata"/><Relationship Id="rId14" Type="http://schemas.openxmlformats.org/officeDocument/2006/relationships/slide" Target="slides/slide9.xml"/><Relationship Id="rId36" Type="http://schemas.openxmlformats.org/officeDocument/2006/relationships/slide" Target="slides/slide31.xml"/><Relationship Id="rId17" Type="http://schemas.openxmlformats.org/officeDocument/2006/relationships/slide" Target="slides/slide12.xml"/><Relationship Id="rId39" Type="http://schemas.openxmlformats.org/officeDocument/2006/relationships/font" Target="fonts/Roboto-italic.fntdata"/><Relationship Id="rId16" Type="http://schemas.openxmlformats.org/officeDocument/2006/relationships/slide" Target="slides/slide11.xml"/><Relationship Id="rId38" Type="http://schemas.openxmlformats.org/officeDocument/2006/relationships/font" Target="fonts/Roboto-bold.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 name="Shape 60"/>
        <p:cNvGrpSpPr/>
        <p:nvPr/>
      </p:nvGrpSpPr>
      <p:grpSpPr>
        <a:xfrm>
          <a:off x="0" y="0"/>
          <a:ext cx="0" cy="0"/>
          <a:chOff x="0" y="0"/>
          <a:chExt cx="0" cy="0"/>
        </a:xfrm>
      </p:grpSpPr>
      <p:sp>
        <p:nvSpPr>
          <p:cNvPr id="61" name="Google Shape;6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2" name="Google Shape;6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7da0dd9fed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7da0dd9fed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Pipiens seems to be the more consistent species among all, that contribute to WNV transmission.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pipiens/restuans seem to have a opposite relationship during 2011,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da0dd9fed_0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da0dd9fed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7da0dd9fed_0_1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7da0dd9fed_0_1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8" name="Shape 188"/>
        <p:cNvGrpSpPr/>
        <p:nvPr/>
      </p:nvGrpSpPr>
      <p:grpSpPr>
        <a:xfrm>
          <a:off x="0" y="0"/>
          <a:ext cx="0" cy="0"/>
          <a:chOff x="0" y="0"/>
          <a:chExt cx="0" cy="0"/>
        </a:xfrm>
      </p:grpSpPr>
      <p:sp>
        <p:nvSpPr>
          <p:cNvPr id="189" name="Google Shape;189;g7da0dd9fed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 name="Google Shape;190;g7da0dd9fed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6efaec7f76_0_4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6efaec7f76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efaec7f76_0_3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efaec7f76_0_3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6efaec7f76_0_3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6efaec7f76_0_3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6efaec7f76_0_3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6efaec7f76_0_3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Google Shape;233;g6efaec7f76_0_3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6efaec7f76_0_3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6efaec7f76_0_3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6efaec7f76_0_3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 name="Shape 67"/>
        <p:cNvGrpSpPr/>
        <p:nvPr/>
      </p:nvGrpSpPr>
      <p:grpSpPr>
        <a:xfrm>
          <a:off x="0" y="0"/>
          <a:ext cx="0" cy="0"/>
          <a:chOff x="0" y="0"/>
          <a:chExt cx="0" cy="0"/>
        </a:xfrm>
      </p:grpSpPr>
      <p:sp>
        <p:nvSpPr>
          <p:cNvPr id="68" name="Google Shape;68;g7da0dd9fed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7da0dd9fed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6efaec7f76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6efaec7f76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6efaec7f76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6efaec7f76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6efaec7f76_0_4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6efaec7f76_0_4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6efaec7f76_0_4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6efaec7f76_0_4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7da0dd9fed_0_2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7da0dd9fed_0_2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4" name="Shape 304"/>
        <p:cNvGrpSpPr/>
        <p:nvPr/>
      </p:nvGrpSpPr>
      <p:grpSpPr>
        <a:xfrm>
          <a:off x="0" y="0"/>
          <a:ext cx="0" cy="0"/>
          <a:chOff x="0" y="0"/>
          <a:chExt cx="0" cy="0"/>
        </a:xfrm>
      </p:grpSpPr>
      <p:sp>
        <p:nvSpPr>
          <p:cNvPr id="305" name="Google Shape;305;g6efaec7f76_0_2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6efaec7f76_0_2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0" name="Shape 310"/>
        <p:cNvGrpSpPr/>
        <p:nvPr/>
      </p:nvGrpSpPr>
      <p:grpSpPr>
        <a:xfrm>
          <a:off x="0" y="0"/>
          <a:ext cx="0" cy="0"/>
          <a:chOff x="0" y="0"/>
          <a:chExt cx="0" cy="0"/>
        </a:xfrm>
      </p:grpSpPr>
      <p:sp>
        <p:nvSpPr>
          <p:cNvPr id="311" name="Google Shape;311;g6efaec7f76_0_3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6efaec7f76_0_3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6efaec7f76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6efaec7f76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efaec7f76_0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efaec7f76_0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5" name="Shape 355"/>
        <p:cNvGrpSpPr/>
        <p:nvPr/>
      </p:nvGrpSpPr>
      <p:grpSpPr>
        <a:xfrm>
          <a:off x="0" y="0"/>
          <a:ext cx="0" cy="0"/>
          <a:chOff x="0" y="0"/>
          <a:chExt cx="0" cy="0"/>
        </a:xfrm>
      </p:grpSpPr>
      <p:sp>
        <p:nvSpPr>
          <p:cNvPr id="356" name="Google Shape;356;g6efba60ab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6efba60ab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6efaec7f76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6efaec7f76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6efba60abd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6efba60abd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000">
                <a:highlight>
                  <a:srgbClr val="FFFFFF"/>
                </a:highlight>
              </a:rPr>
              <a:t>163 human cases were reported. In response to WNV surveillance indicating increased WNV activity, the Sacramento-Yolo Mosquito and Vector Control District conducted an emergency aerial spray. We determined the economic impact of the outbreak, including the vector control event and the medical cost to treat WNV disease. WNV disease in Sacramento County cost approximately $2.28 million for medical treatment and patients' productivity loss for both West Nile fever and West Nile neuroinvasive disease. Vector control cost approximately $701,790, including spray procedures and overtime hours. The total economic impact of WNV was $2.98 million. A cost-benefit analysis indicated that only 15 cases of West Nile neuroinvasive disease would need to be prevented to make the emergency spray cost-effective.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g6efaec7f76_0_2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6efaec7f76_0_2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 name="Shape 88"/>
        <p:cNvGrpSpPr/>
        <p:nvPr/>
      </p:nvGrpSpPr>
      <p:grpSpPr>
        <a:xfrm>
          <a:off x="0" y="0"/>
          <a:ext cx="0" cy="0"/>
          <a:chOff x="0" y="0"/>
          <a:chExt cx="0" cy="0"/>
        </a:xfrm>
      </p:grpSpPr>
      <p:sp>
        <p:nvSpPr>
          <p:cNvPr id="89" name="Google Shape;89;g7da0dd9fed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da0dd9fed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 name="Shape 101"/>
        <p:cNvGrpSpPr/>
        <p:nvPr/>
      </p:nvGrpSpPr>
      <p:grpSpPr>
        <a:xfrm>
          <a:off x="0" y="0"/>
          <a:ext cx="0" cy="0"/>
          <a:chOff x="0" y="0"/>
          <a:chExt cx="0" cy="0"/>
        </a:xfrm>
      </p:grpSpPr>
      <p:sp>
        <p:nvSpPr>
          <p:cNvPr id="102" name="Google Shape;102;g7da0dd9fed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7da0dd9fed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 name="Shape 112"/>
        <p:cNvGrpSpPr/>
        <p:nvPr/>
      </p:nvGrpSpPr>
      <p:grpSpPr>
        <a:xfrm>
          <a:off x="0" y="0"/>
          <a:ext cx="0" cy="0"/>
          <a:chOff x="0" y="0"/>
          <a:chExt cx="0" cy="0"/>
        </a:xfrm>
      </p:grpSpPr>
      <p:sp>
        <p:nvSpPr>
          <p:cNvPr id="113" name="Google Shape;113;g7da0dd9fed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7da0dd9fed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7da0dd9fed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7da0dd9fed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 name="Shape 132"/>
        <p:cNvGrpSpPr/>
        <p:nvPr/>
      </p:nvGrpSpPr>
      <p:grpSpPr>
        <a:xfrm>
          <a:off x="0" y="0"/>
          <a:ext cx="0" cy="0"/>
          <a:chOff x="0" y="0"/>
          <a:chExt cx="0" cy="0"/>
        </a:xfrm>
      </p:grpSpPr>
      <p:sp>
        <p:nvSpPr>
          <p:cNvPr id="133" name="Google Shape;133;g7da0dd9fed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7da0dd9fed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Difference between 2 graphs : y-axis </a:t>
            </a:r>
            <a:endParaRPr/>
          </a:p>
          <a:p>
            <a:pPr indent="0" lvl="0" marL="0" rtl="0" algn="l">
              <a:spcBef>
                <a:spcPts val="0"/>
              </a:spcBef>
              <a:spcAft>
                <a:spcPts val="0"/>
              </a:spcAft>
              <a:buNone/>
            </a:pPr>
            <a:r>
              <a:rPr lang="en"/>
              <a:t>Indicators are sum of species across years. Only showing season trends</a:t>
            </a:r>
            <a:endParaRPr/>
          </a:p>
          <a:p>
            <a:pPr indent="0" lvl="0" marL="0" rtl="0" algn="l">
              <a:spcBef>
                <a:spcPts val="0"/>
              </a:spcBef>
              <a:spcAft>
                <a:spcPts val="0"/>
              </a:spcAft>
              <a:buNone/>
            </a:pPr>
            <a:r>
              <a:rPr lang="en"/>
              <a:t>Note the different colors of legend for species</a:t>
            </a:r>
            <a:endParaRPr/>
          </a:p>
          <a:p>
            <a:pPr indent="0" lvl="0" marL="0" rtl="0" algn="l">
              <a:spcBef>
                <a:spcPts val="0"/>
              </a:spcBef>
              <a:spcAft>
                <a:spcPts val="0"/>
              </a:spcAft>
              <a:buNone/>
            </a:pPr>
            <a:r>
              <a:rPr lang="en"/>
              <a:t>Findings: pipiens &amp; piiens/restuans are the main 2 breed that is present dominantly between month of july to sept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 name="Shape 145"/>
        <p:cNvGrpSpPr/>
        <p:nvPr/>
      </p:nvGrpSpPr>
      <p:grpSpPr>
        <a:xfrm>
          <a:off x="0" y="0"/>
          <a:ext cx="0" cy="0"/>
          <a:chOff x="0" y="0"/>
          <a:chExt cx="0" cy="0"/>
        </a:xfrm>
      </p:grpSpPr>
      <p:sp>
        <p:nvSpPr>
          <p:cNvPr id="146" name="Google Shape;146;g7da0dd9fed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7da0dd9fed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lnSpc>
                <a:spcPct val="115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July - Sept seems to be the VNR ‘season’ , peaks typically on August</a:t>
            </a:r>
            <a:endParaRPr sz="1300">
              <a:solidFill>
                <a:schemeClr val="dk2"/>
              </a:solidFill>
              <a:latin typeface="Roboto"/>
              <a:ea typeface="Roboto"/>
              <a:cs typeface="Roboto"/>
              <a:sym typeface="Roboto"/>
            </a:endParaRPr>
          </a:p>
          <a:p>
            <a:pPr indent="-311150" lvl="0" marL="457200" rtl="0" algn="l">
              <a:lnSpc>
                <a:spcPct val="115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Generally, WNR &amp; Mos. Trapped seems to have the same pattern, but, there is a drastic change in 2013 August</a:t>
            </a:r>
            <a:endParaRPr sz="1300">
              <a:solidFill>
                <a:schemeClr val="dk2"/>
              </a:solidFill>
              <a:latin typeface="Roboto"/>
              <a:ea typeface="Roboto"/>
              <a:cs typeface="Roboto"/>
              <a:sym typeface="Roboto"/>
            </a:endParaRPr>
          </a:p>
          <a:p>
            <a:pPr indent="-311150" lvl="0" marL="457200" rtl="0" algn="l">
              <a:lnSpc>
                <a:spcPct val="115000"/>
              </a:lnSpc>
              <a:spcBef>
                <a:spcPts val="0"/>
              </a:spcBef>
              <a:spcAft>
                <a:spcPts val="0"/>
              </a:spcAft>
              <a:buClr>
                <a:schemeClr val="dk2"/>
              </a:buClr>
              <a:buSzPts val="1300"/>
              <a:buFont typeface="Roboto"/>
              <a:buChar char="●"/>
            </a:pPr>
            <a:r>
              <a:rPr lang="en" sz="1300">
                <a:solidFill>
                  <a:schemeClr val="dk2"/>
                </a:solidFill>
                <a:latin typeface="Roboto"/>
                <a:ea typeface="Roboto"/>
                <a:cs typeface="Roboto"/>
                <a:sym typeface="Roboto"/>
              </a:rPr>
              <a:t>Curioused to look into species </a:t>
            </a:r>
            <a:endParaRPr sz="1300">
              <a:solidFill>
                <a:schemeClr val="dk2"/>
              </a:solidFill>
              <a:latin typeface="Roboto"/>
              <a:ea typeface="Roboto"/>
              <a:cs typeface="Roboto"/>
              <a:sym typeface="Robot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125" y="0"/>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1" name="Google Shape;11;p2"/>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2" name="Google Shape;12;p2"/>
          <p:cNvSpPr txBox="1"/>
          <p:nvPr>
            <p:ph idx="1" type="subTitle"/>
          </p:nvPr>
        </p:nvSpPr>
        <p:spPr>
          <a:xfrm>
            <a:off x="311700" y="1878560"/>
            <a:ext cx="4242600" cy="7383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p:txBody>
      </p:sp>
      <p:sp>
        <p:nvSpPr>
          <p:cNvPr id="13" name="Google Shape;13;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bg>
      <p:bgPr>
        <a:solidFill>
          <a:schemeClr val="dk1"/>
        </a:solidFill>
      </p:bgPr>
    </p:bg>
    <p:spTree>
      <p:nvGrpSpPr>
        <p:cNvPr id="54" name="Shape 54"/>
        <p:cNvGrpSpPr/>
        <p:nvPr/>
      </p:nvGrpSpPr>
      <p:grpSpPr>
        <a:xfrm>
          <a:off x="0" y="0"/>
          <a:ext cx="0" cy="0"/>
          <a:chOff x="0" y="0"/>
          <a:chExt cx="0" cy="0"/>
        </a:xfrm>
      </p:grpSpPr>
      <p:sp>
        <p:nvSpPr>
          <p:cNvPr id="55" name="Google Shape;55;p11"/>
          <p:cNvSpPr txBox="1"/>
          <p:nvPr>
            <p:ph hasCustomPrompt="1" type="title"/>
          </p:nvPr>
        </p:nvSpPr>
        <p:spPr>
          <a:xfrm>
            <a:off x="311750" y="831175"/>
            <a:ext cx="5334900" cy="12447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p:nvPr>
            <p:ph idx="1" type="body"/>
          </p:nvPr>
        </p:nvSpPr>
        <p:spPr>
          <a:xfrm>
            <a:off x="311700" y="2121425"/>
            <a:ext cx="5334900" cy="942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57" name="Google Shape;5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8" name="Shape 58"/>
        <p:cNvGrpSpPr/>
        <p:nvPr/>
      </p:nvGrpSpPr>
      <p:grpSpPr>
        <a:xfrm>
          <a:off x="0" y="0"/>
          <a:ext cx="0" cy="0"/>
          <a:chOff x="0" y="0"/>
          <a:chExt cx="0" cy="0"/>
        </a:xfrm>
      </p:grpSpPr>
      <p:sp>
        <p:nvSpPr>
          <p:cNvPr id="59" name="Google Shape;5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bg>
      <p:bgPr>
        <a:solidFill>
          <a:schemeClr val="accent3"/>
        </a:solidFill>
      </p:bgPr>
    </p:bg>
    <p:spTree>
      <p:nvGrpSpPr>
        <p:cNvPr id="14" name="Shape 14"/>
        <p:cNvGrpSpPr/>
        <p:nvPr/>
      </p:nvGrpSpPr>
      <p:grpSpPr>
        <a:xfrm>
          <a:off x="0" y="0"/>
          <a:ext cx="0" cy="0"/>
          <a:chOff x="0" y="0"/>
          <a:chExt cx="0" cy="0"/>
        </a:xfrm>
      </p:grpSpPr>
      <p:sp>
        <p:nvSpPr>
          <p:cNvPr id="15" name="Google Shape;15;p3"/>
          <p:cNvSpPr/>
          <p:nvPr/>
        </p:nvSpPr>
        <p:spPr>
          <a:xfrm>
            <a:off x="0" y="48099"/>
            <a:ext cx="9144250" cy="4398100"/>
          </a:xfrm>
          <a:custGeom>
            <a:rect b="b" l="l" r="r" t="t"/>
            <a:pathLst>
              <a:path extrusionOk="0" h="175924" w="36577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rect b="b" l="l" r="r" t="t"/>
            <a:pathLst>
              <a:path extrusionOk="0" h="175924" w="365770">
                <a:moveTo>
                  <a:pt x="0" y="0"/>
                </a:moveTo>
                <a:lnTo>
                  <a:pt x="365770" y="0"/>
                </a:lnTo>
                <a:lnTo>
                  <a:pt x="365760" y="70914"/>
                </a:lnTo>
                <a:lnTo>
                  <a:pt x="0" y="175924"/>
                </a:lnTo>
                <a:close/>
              </a:path>
            </a:pathLst>
          </a:custGeom>
          <a:solidFill>
            <a:schemeClr val="accent3"/>
          </a:solidFill>
          <a:ln>
            <a:noFill/>
          </a:ln>
        </p:spPr>
      </p:sp>
      <p:sp>
        <p:nvSpPr>
          <p:cNvPr id="17" name="Google Shape;17;p3"/>
          <p:cNvSpPr txBox="1"/>
          <p:nvPr>
            <p:ph type="title"/>
          </p:nvPr>
        </p:nvSpPr>
        <p:spPr>
          <a:xfrm>
            <a:off x="311700" y="539725"/>
            <a:ext cx="8520600" cy="1282500"/>
          </a:xfrm>
          <a:prstGeom prst="rect">
            <a:avLst/>
          </a:prstGeom>
        </p:spPr>
        <p:txBody>
          <a:bodyPr anchorCtr="0" anchor="t"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p:nvPr/>
        </p:nvSpPr>
        <p:spPr>
          <a:xfrm>
            <a:off x="0" y="44125"/>
            <a:ext cx="4313625" cy="4399375"/>
          </a:xfrm>
          <a:custGeom>
            <a:rect b="b" l="l" r="r" t="t"/>
            <a:pathLst>
              <a:path extrusionOk="0" h="175975" w="172545">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rect b="b" l="l" r="r" t="t"/>
            <a:pathLst>
              <a:path extrusionOk="0" h="175824" w="172676">
                <a:moveTo>
                  <a:pt x="0" y="6"/>
                </a:moveTo>
                <a:lnTo>
                  <a:pt x="172676" y="0"/>
                </a:lnTo>
                <a:lnTo>
                  <a:pt x="172562" y="126442"/>
                </a:lnTo>
                <a:lnTo>
                  <a:pt x="0" y="175824"/>
                </a:lnTo>
                <a:close/>
              </a:path>
            </a:pathLst>
          </a:custGeom>
          <a:solidFill>
            <a:schemeClr val="dk1"/>
          </a:solidFill>
          <a:ln>
            <a:noFill/>
          </a:ln>
        </p:spPr>
      </p:sp>
      <p:sp>
        <p:nvSpPr>
          <p:cNvPr id="23" name="Google Shape;23;p4"/>
          <p:cNvSpPr txBox="1"/>
          <p:nvPr>
            <p:ph type="title"/>
          </p:nvPr>
        </p:nvSpPr>
        <p:spPr>
          <a:xfrm>
            <a:off x="311725" y="500925"/>
            <a:ext cx="3706500" cy="25089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4" name="Google Shape;24;p4"/>
          <p:cNvSpPr txBox="1"/>
          <p:nvPr>
            <p:ph idx="1" type="body"/>
          </p:nvPr>
        </p:nvSpPr>
        <p:spPr>
          <a:xfrm>
            <a:off x="4644675" y="500925"/>
            <a:ext cx="4166400" cy="40986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5" name="Google Shape;25;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6"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29" name="Google Shape;29;p5"/>
          <p:cNvSpPr txBox="1"/>
          <p:nvPr>
            <p:ph idx="1" type="body"/>
          </p:nvPr>
        </p:nvSpPr>
        <p:spPr>
          <a:xfrm>
            <a:off x="3117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0" name="Google Shape;30;p5"/>
          <p:cNvSpPr txBox="1"/>
          <p:nvPr>
            <p:ph idx="2" type="body"/>
          </p:nvPr>
        </p:nvSpPr>
        <p:spPr>
          <a:xfrm>
            <a:off x="4832400" y="1505700"/>
            <a:ext cx="3999900" cy="3076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31" name="Google Shape;31;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2"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5" name="Google Shape;35;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6"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txBox="1"/>
          <p:nvPr>
            <p:ph type="title"/>
          </p:nvPr>
        </p:nvSpPr>
        <p:spPr>
          <a:xfrm>
            <a:off x="311725" y="500925"/>
            <a:ext cx="3127500" cy="1829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39" name="Google Shape;39;p7"/>
          <p:cNvSpPr txBox="1"/>
          <p:nvPr>
            <p:ph idx="1" type="body"/>
          </p:nvPr>
        </p:nvSpPr>
        <p:spPr>
          <a:xfrm>
            <a:off x="311700" y="2390650"/>
            <a:ext cx="3127500" cy="22980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accent2"/>
              </a:buClr>
              <a:buSzPts val="1300"/>
              <a:buChar char="●"/>
              <a:defRPr>
                <a:solidFill>
                  <a:schemeClr val="accent2"/>
                </a:solidFill>
              </a:defRPr>
            </a:lvl1pPr>
            <a:lvl2pPr indent="-298450" lvl="1" marL="914400">
              <a:spcBef>
                <a:spcPts val="1600"/>
              </a:spcBef>
              <a:spcAft>
                <a:spcPts val="0"/>
              </a:spcAft>
              <a:buClr>
                <a:schemeClr val="accent2"/>
              </a:buClr>
              <a:buSzPts val="1100"/>
              <a:buChar char="○"/>
              <a:defRPr>
                <a:solidFill>
                  <a:schemeClr val="accent2"/>
                </a:solidFill>
              </a:defRPr>
            </a:lvl2pPr>
            <a:lvl3pPr indent="-298450" lvl="2" marL="1371600">
              <a:spcBef>
                <a:spcPts val="1600"/>
              </a:spcBef>
              <a:spcAft>
                <a:spcPts val="0"/>
              </a:spcAft>
              <a:buClr>
                <a:schemeClr val="accent2"/>
              </a:buClr>
              <a:buSzPts val="1100"/>
              <a:buChar char="■"/>
              <a:defRPr>
                <a:solidFill>
                  <a:schemeClr val="accent2"/>
                </a:solidFill>
              </a:defRPr>
            </a:lvl3pPr>
            <a:lvl4pPr indent="-298450" lvl="3" marL="1828800">
              <a:spcBef>
                <a:spcPts val="1600"/>
              </a:spcBef>
              <a:spcAft>
                <a:spcPts val="0"/>
              </a:spcAft>
              <a:buClr>
                <a:schemeClr val="accent2"/>
              </a:buClr>
              <a:buSzPts val="1100"/>
              <a:buChar char="●"/>
              <a:defRPr>
                <a:solidFill>
                  <a:schemeClr val="accent2"/>
                </a:solidFill>
              </a:defRPr>
            </a:lvl4pPr>
            <a:lvl5pPr indent="-298450" lvl="4" marL="2286000">
              <a:spcBef>
                <a:spcPts val="1600"/>
              </a:spcBef>
              <a:spcAft>
                <a:spcPts val="0"/>
              </a:spcAft>
              <a:buClr>
                <a:schemeClr val="accent2"/>
              </a:buClr>
              <a:buSzPts val="1100"/>
              <a:buChar char="○"/>
              <a:defRPr>
                <a:solidFill>
                  <a:schemeClr val="accent2"/>
                </a:solidFill>
              </a:defRPr>
            </a:lvl5pPr>
            <a:lvl6pPr indent="-298450" lvl="5" marL="2743200">
              <a:spcBef>
                <a:spcPts val="1600"/>
              </a:spcBef>
              <a:spcAft>
                <a:spcPts val="0"/>
              </a:spcAft>
              <a:buClr>
                <a:schemeClr val="accent2"/>
              </a:buClr>
              <a:buSzPts val="1100"/>
              <a:buChar char="■"/>
              <a:defRPr>
                <a:solidFill>
                  <a:schemeClr val="accent2"/>
                </a:solidFill>
              </a:defRPr>
            </a:lvl6pPr>
            <a:lvl7pPr indent="-298450" lvl="6" marL="3200400">
              <a:spcBef>
                <a:spcPts val="1600"/>
              </a:spcBef>
              <a:spcAft>
                <a:spcPts val="0"/>
              </a:spcAft>
              <a:buClr>
                <a:schemeClr val="accent2"/>
              </a:buClr>
              <a:buSzPts val="1100"/>
              <a:buChar char="●"/>
              <a:defRPr>
                <a:solidFill>
                  <a:schemeClr val="accent2"/>
                </a:solidFill>
              </a:defRPr>
            </a:lvl7pPr>
            <a:lvl8pPr indent="-298450" lvl="7" marL="3657600">
              <a:spcBef>
                <a:spcPts val="1600"/>
              </a:spcBef>
              <a:spcAft>
                <a:spcPts val="0"/>
              </a:spcAft>
              <a:buClr>
                <a:schemeClr val="accent2"/>
              </a:buClr>
              <a:buSzPts val="1100"/>
              <a:buChar char="○"/>
              <a:defRPr>
                <a:solidFill>
                  <a:schemeClr val="accent2"/>
                </a:solidFill>
              </a:defRPr>
            </a:lvl8pPr>
            <a:lvl9pPr indent="-298450" lvl="8" marL="4114800">
              <a:spcBef>
                <a:spcPts val="1600"/>
              </a:spcBef>
              <a:spcAft>
                <a:spcPts val="1600"/>
              </a:spcAft>
              <a:buClr>
                <a:schemeClr val="accent2"/>
              </a:buClr>
              <a:buSzPts val="1100"/>
              <a:buChar char="■"/>
              <a:defRPr>
                <a:solidFill>
                  <a:schemeClr val="accent2"/>
                </a:solidFill>
              </a:defRPr>
            </a:lvl9pPr>
          </a:lstStyle>
          <a:p/>
        </p:txBody>
      </p:sp>
      <p:sp>
        <p:nvSpPr>
          <p:cNvPr id="40" name="Google Shape;4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accent3"/>
        </a:solidFill>
      </p:bgPr>
    </p:bg>
    <p:spTree>
      <p:nvGrpSpPr>
        <p:cNvPr id="41" name="Shape 41"/>
        <p:cNvGrpSpPr/>
        <p:nvPr/>
      </p:nvGrpSpPr>
      <p:grpSpPr>
        <a:xfrm>
          <a:off x="0" y="0"/>
          <a:ext cx="0" cy="0"/>
          <a:chOff x="0" y="0"/>
          <a:chExt cx="0" cy="0"/>
        </a:xfrm>
      </p:grpSpPr>
      <p:sp>
        <p:nvSpPr>
          <p:cNvPr id="42" name="Google Shape;42;p8"/>
          <p:cNvSpPr txBox="1"/>
          <p:nvPr>
            <p:ph type="title"/>
          </p:nvPr>
        </p:nvSpPr>
        <p:spPr>
          <a:xfrm>
            <a:off x="311675" y="798600"/>
            <a:ext cx="6247800" cy="35463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p:txBody>
      </p:sp>
      <p:sp>
        <p:nvSpPr>
          <p:cNvPr id="43" name="Google Shape;4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44"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47" name="Google Shape;47;p9"/>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p:txBody>
      </p:sp>
      <p:sp>
        <p:nvSpPr>
          <p:cNvPr id="48" name="Google Shape;48;p9"/>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49" name="Google Shape;49;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0"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10"/>
          <p:cNvSpPr txBox="1"/>
          <p:nvPr>
            <p:ph idx="1" type="body"/>
          </p:nvPr>
        </p:nvSpPr>
        <p:spPr>
          <a:xfrm>
            <a:off x="311700" y="4521400"/>
            <a:ext cx="7979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p:txBody>
      </p:sp>
      <p:sp>
        <p:nvSpPr>
          <p:cNvPr id="53" name="Google Shape;5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paradig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indent="-298450" lvl="1" marL="914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indent="-298450" lvl="2" marL="1371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indent="-298450" lvl="3" marL="18288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indent="-298450" lvl="4" marL="22860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indent="-298450" lvl="5" marL="27432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indent="-298450" lvl="6" marL="32004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indent="-298450" lvl="7" marL="3657600">
              <a:lnSpc>
                <a:spcPct val="115000"/>
              </a:lnSpc>
              <a:spcBef>
                <a:spcPts val="160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indent="-298450" lvl="8" marL="4114800">
              <a:lnSpc>
                <a:spcPct val="115000"/>
              </a:lnSpc>
              <a:spcBef>
                <a:spcPts val="1600"/>
              </a:spcBef>
              <a:spcAft>
                <a:spcPts val="1600"/>
              </a:spcAft>
              <a:buClr>
                <a:schemeClr val="dk2"/>
              </a:buClr>
              <a:buSzPts val="1100"/>
              <a:buFont typeface="Roboto"/>
              <a:buChar char="■"/>
              <a:defRPr sz="1100">
                <a:solidFill>
                  <a:schemeClr val="dk2"/>
                </a:solidFill>
                <a:latin typeface="Roboto"/>
                <a:ea typeface="Roboto"/>
                <a:cs typeface="Roboto"/>
                <a:sym typeface="Robo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image" Target="../media/image41.png"/><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image" Target="../media/image1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5.png"/><Relationship Id="rId5"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3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3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22.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26.png"/><Relationship Id="rId4" Type="http://schemas.openxmlformats.org/officeDocument/2006/relationships/image" Target="../media/image39.png"/><Relationship Id="rId5" Type="http://schemas.openxmlformats.org/officeDocument/2006/relationships/image" Target="../media/image30.png"/><Relationship Id="rId6" Type="http://schemas.openxmlformats.org/officeDocument/2006/relationships/image" Target="../media/image33.png"/><Relationship Id="rId7"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3.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8.xml"/><Relationship Id="rId3" Type="http://schemas.openxmlformats.org/officeDocument/2006/relationships/image" Target="../media/image12.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 name="Shape 63"/>
        <p:cNvGrpSpPr/>
        <p:nvPr/>
      </p:nvGrpSpPr>
      <p:grpSpPr>
        <a:xfrm>
          <a:off x="0" y="0"/>
          <a:ext cx="0" cy="0"/>
          <a:chOff x="0" y="0"/>
          <a:chExt cx="0" cy="0"/>
        </a:xfrm>
      </p:grpSpPr>
      <p:sp>
        <p:nvSpPr>
          <p:cNvPr id="64" name="Google Shape;64;p13"/>
          <p:cNvSpPr txBox="1"/>
          <p:nvPr>
            <p:ph type="ctrTitle"/>
          </p:nvPr>
        </p:nvSpPr>
        <p:spPr>
          <a:xfrm>
            <a:off x="311700" y="539725"/>
            <a:ext cx="8520600" cy="1282500"/>
          </a:xfrm>
          <a:prstGeom prst="rect">
            <a:avLst/>
          </a:prstGeom>
        </p:spPr>
        <p:txBody>
          <a:bodyPr anchorCtr="0" anchor="t" bIns="91425" lIns="91425" spcFirstLastPara="1" rIns="91425" wrap="square" tIns="91425">
            <a:noAutofit/>
          </a:bodyPr>
          <a:lstStyle/>
          <a:p>
            <a:pPr indent="0" lvl="0" marL="0" rtl="0" algn="ctr">
              <a:lnSpc>
                <a:spcPct val="80000"/>
              </a:lnSpc>
              <a:spcBef>
                <a:spcPts val="0"/>
              </a:spcBef>
              <a:spcAft>
                <a:spcPts val="0"/>
              </a:spcAft>
              <a:buNone/>
            </a:pPr>
            <a:r>
              <a:rPr lang="en" sz="7200">
                <a:solidFill>
                  <a:srgbClr val="000000"/>
                </a:solidFill>
                <a:latin typeface="Staatliches"/>
                <a:ea typeface="Staatliches"/>
                <a:cs typeface="Staatliches"/>
                <a:sym typeface="Staatliches"/>
              </a:rPr>
              <a:t>WEST NILE virus</a:t>
            </a:r>
            <a:endParaRPr>
              <a:solidFill>
                <a:srgbClr val="000000"/>
              </a:solidFill>
            </a:endParaRPr>
          </a:p>
        </p:txBody>
      </p:sp>
      <p:sp>
        <p:nvSpPr>
          <p:cNvPr id="65" name="Google Shape;65;p13"/>
          <p:cNvSpPr txBox="1"/>
          <p:nvPr>
            <p:ph idx="1" type="subTitle"/>
          </p:nvPr>
        </p:nvSpPr>
        <p:spPr>
          <a:xfrm>
            <a:off x="4180825" y="3735735"/>
            <a:ext cx="4242600" cy="738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u="sng">
                <a:solidFill>
                  <a:srgbClr val="FFFFFF"/>
                </a:solidFill>
              </a:rPr>
              <a:t>Project 4</a:t>
            </a:r>
            <a:endParaRPr b="1" u="sng">
              <a:solidFill>
                <a:srgbClr val="FFFFFF"/>
              </a:solidFill>
            </a:endParaRPr>
          </a:p>
          <a:p>
            <a:pPr indent="0" lvl="0" marL="0" rtl="0" algn="ctr">
              <a:spcBef>
                <a:spcPts val="0"/>
              </a:spcBef>
              <a:spcAft>
                <a:spcPts val="0"/>
              </a:spcAft>
              <a:buNone/>
            </a:pPr>
            <a:r>
              <a:rPr lang="en">
                <a:solidFill>
                  <a:srgbClr val="FFFFFF"/>
                </a:solidFill>
              </a:rPr>
              <a:t>Jiansheng | Le-Anne | Shaun</a:t>
            </a:r>
            <a:endParaRPr>
              <a:solidFill>
                <a:srgbClr val="FFFFFF"/>
              </a:solidFill>
            </a:endParaRPr>
          </a:p>
        </p:txBody>
      </p:sp>
      <p:pic>
        <p:nvPicPr>
          <p:cNvPr descr="Mosquito PNG images free download" id="66" name="Google Shape;66;p13"/>
          <p:cNvPicPr preferRelativeResize="0"/>
          <p:nvPr/>
        </p:nvPicPr>
        <p:blipFill>
          <a:blip r:embed="rId3">
            <a:alphaModFix/>
          </a:blip>
          <a:stretch>
            <a:fillRect/>
          </a:stretch>
        </p:blipFill>
        <p:spPr>
          <a:xfrm rot="-427636">
            <a:off x="423646" y="1697473"/>
            <a:ext cx="2829587" cy="198070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sp>
        <p:nvSpPr>
          <p:cNvPr id="164" name="Google Shape;164;p22"/>
          <p:cNvSpPr txBox="1"/>
          <p:nvPr>
            <p:ph type="title"/>
          </p:nvPr>
        </p:nvSpPr>
        <p:spPr>
          <a:xfrm>
            <a:off x="311300" y="5009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Species with WNV Across Species </a:t>
            </a:r>
            <a:endParaRPr/>
          </a:p>
        </p:txBody>
      </p:sp>
      <p:sp>
        <p:nvSpPr>
          <p:cNvPr id="165" name="Google Shape;165;p22"/>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6" name="Google Shape;166;p22"/>
          <p:cNvPicPr preferRelativeResize="0"/>
          <p:nvPr/>
        </p:nvPicPr>
        <p:blipFill rotWithShape="1">
          <a:blip r:embed="rId3">
            <a:alphaModFix/>
          </a:blip>
          <a:srcRect b="0" l="0" r="50944" t="0"/>
          <a:stretch/>
        </p:blipFill>
        <p:spPr>
          <a:xfrm>
            <a:off x="97250" y="1604851"/>
            <a:ext cx="4413499" cy="3317098"/>
          </a:xfrm>
          <a:prstGeom prst="rect">
            <a:avLst/>
          </a:prstGeom>
          <a:noFill/>
          <a:ln>
            <a:noFill/>
          </a:ln>
        </p:spPr>
      </p:pic>
      <p:pic>
        <p:nvPicPr>
          <p:cNvPr id="167" name="Google Shape;167;p22"/>
          <p:cNvPicPr preferRelativeResize="0"/>
          <p:nvPr/>
        </p:nvPicPr>
        <p:blipFill rotWithShape="1">
          <a:blip r:embed="rId3">
            <a:alphaModFix/>
          </a:blip>
          <a:srcRect b="0" l="49632" r="0" t="0"/>
          <a:stretch/>
        </p:blipFill>
        <p:spPr>
          <a:xfrm>
            <a:off x="4653225" y="1619772"/>
            <a:ext cx="4490774" cy="3287265"/>
          </a:xfrm>
          <a:prstGeom prst="rect">
            <a:avLst/>
          </a:prstGeom>
          <a:noFill/>
          <a:ln>
            <a:noFill/>
          </a:ln>
        </p:spPr>
      </p:pic>
      <p:sp>
        <p:nvSpPr>
          <p:cNvPr id="168" name="Google Shape;168;p22"/>
          <p:cNvSpPr txBox="1"/>
          <p:nvPr>
            <p:ph type="title"/>
          </p:nvPr>
        </p:nvSpPr>
        <p:spPr>
          <a:xfrm>
            <a:off x="5035700" y="5009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Species Trapped across year </a:t>
            </a:r>
            <a:endParaRPr>
              <a:solidFill>
                <a:srgbClr val="000000"/>
              </a:solidFill>
            </a:endParaRPr>
          </a:p>
        </p:txBody>
      </p:sp>
      <p:sp>
        <p:nvSpPr>
          <p:cNvPr id="169" name="Google Shape;169;p22"/>
          <p:cNvSpPr/>
          <p:nvPr/>
        </p:nvSpPr>
        <p:spPr>
          <a:xfrm>
            <a:off x="2787451" y="3407075"/>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2"/>
          <p:cNvSpPr/>
          <p:nvPr/>
        </p:nvSpPr>
        <p:spPr>
          <a:xfrm>
            <a:off x="7490239" y="3483275"/>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22"/>
          <p:cNvSpPr/>
          <p:nvPr/>
        </p:nvSpPr>
        <p:spPr>
          <a:xfrm>
            <a:off x="3756439" y="2558069"/>
            <a:ext cx="246900" cy="2484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22"/>
          <p:cNvSpPr/>
          <p:nvPr/>
        </p:nvSpPr>
        <p:spPr>
          <a:xfrm>
            <a:off x="8448422" y="3809686"/>
            <a:ext cx="246900" cy="248400"/>
          </a:xfrm>
          <a:prstGeom prst="ellipse">
            <a:avLst/>
          </a:prstGeom>
          <a:noFill/>
          <a:ln cap="flat" cmpd="sng" w="2857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3"/>
          <p:cNvSpPr txBox="1"/>
          <p:nvPr>
            <p:ph type="title"/>
          </p:nvPr>
        </p:nvSpPr>
        <p:spPr>
          <a:xfrm>
            <a:off x="311300" y="500925"/>
            <a:ext cx="3954000" cy="666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WNV vs Mos. </a:t>
            </a:r>
            <a:endParaRPr/>
          </a:p>
        </p:txBody>
      </p:sp>
      <p:pic>
        <p:nvPicPr>
          <p:cNvPr id="178" name="Google Shape;178;p23"/>
          <p:cNvPicPr preferRelativeResize="0"/>
          <p:nvPr/>
        </p:nvPicPr>
        <p:blipFill>
          <a:blip r:embed="rId3">
            <a:alphaModFix/>
          </a:blip>
          <a:stretch>
            <a:fillRect/>
          </a:stretch>
        </p:blipFill>
        <p:spPr>
          <a:xfrm>
            <a:off x="115050" y="1486450"/>
            <a:ext cx="4312001" cy="3198926"/>
          </a:xfrm>
          <a:prstGeom prst="rect">
            <a:avLst/>
          </a:prstGeom>
          <a:noFill/>
          <a:ln>
            <a:noFill/>
          </a:ln>
        </p:spPr>
      </p:pic>
      <p:sp>
        <p:nvSpPr>
          <p:cNvPr id="179" name="Google Shape;179;p23"/>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t>Findings so far:</a:t>
            </a:r>
            <a:endParaRPr b="1" u="sng"/>
          </a:p>
          <a:p>
            <a:pPr indent="-311150" lvl="0" marL="457200" rtl="0" algn="l">
              <a:spcBef>
                <a:spcPts val="1600"/>
              </a:spcBef>
              <a:spcAft>
                <a:spcPts val="0"/>
              </a:spcAft>
              <a:buSzPts val="1300"/>
              <a:buChar char="●"/>
            </a:pPr>
            <a:r>
              <a:rPr lang="en"/>
              <a:t>2 Dominant species that contribute to the WNV transmission </a:t>
            </a:r>
            <a:endParaRPr/>
          </a:p>
          <a:p>
            <a:pPr indent="-311150" lvl="0" marL="457200" rtl="0" algn="l">
              <a:spcBef>
                <a:spcPts val="0"/>
              </a:spcBef>
              <a:spcAft>
                <a:spcPts val="0"/>
              </a:spcAft>
              <a:buSzPts val="1300"/>
              <a:buChar char="●"/>
            </a:pPr>
            <a:r>
              <a:rPr lang="en"/>
              <a:t>July - Sept seems to be the VNR ‘season’ </a:t>
            </a:r>
            <a:endParaRPr/>
          </a:p>
          <a:p>
            <a:pPr indent="-311150" lvl="0" marL="457200" rtl="0" algn="l">
              <a:spcBef>
                <a:spcPts val="0"/>
              </a:spcBef>
              <a:spcAft>
                <a:spcPts val="0"/>
              </a:spcAft>
              <a:buSzPts val="1300"/>
              <a:buChar char="●"/>
            </a:pPr>
            <a:r>
              <a:rPr lang="en"/>
              <a:t>Peaks on August</a:t>
            </a:r>
            <a:endParaRPr/>
          </a:p>
          <a:p>
            <a:pPr indent="-311150" lvl="0" marL="457200" rtl="0" algn="l">
              <a:spcBef>
                <a:spcPts val="0"/>
              </a:spcBef>
              <a:spcAft>
                <a:spcPts val="0"/>
              </a:spcAft>
              <a:buSzPts val="1300"/>
              <a:buChar char="●"/>
            </a:pPr>
            <a:r>
              <a:rPr lang="en"/>
              <a:t>Generally, WNR &amp; Mos. Trapped seems to have the same trend, but, there is a drastic change in 2013 August.</a:t>
            </a:r>
            <a:br>
              <a:rPr lang="en"/>
            </a:br>
            <a:endParaRPr/>
          </a:p>
          <a:p>
            <a:pPr indent="-311150" lvl="0" marL="457200" rtl="0" algn="l">
              <a:spcBef>
                <a:spcPts val="0"/>
              </a:spcBef>
              <a:spcAft>
                <a:spcPts val="0"/>
              </a:spcAft>
              <a:buSzPts val="1300"/>
              <a:buChar char="●"/>
            </a:pPr>
            <a:r>
              <a:rPr lang="en"/>
              <a:t>Pipiens seems to be more of a species among all, that contribute to WNR transmission </a:t>
            </a:r>
            <a:endParaRPr/>
          </a:p>
          <a:p>
            <a:pPr indent="-311150" lvl="0" marL="457200" rtl="0" algn="l">
              <a:spcBef>
                <a:spcPts val="0"/>
              </a:spcBef>
              <a:spcAft>
                <a:spcPts val="0"/>
              </a:spcAft>
              <a:buSzPts val="1300"/>
              <a:buChar char="●"/>
            </a:pPr>
            <a:r>
              <a:rPr lang="en"/>
              <a:t>Pipiens/Restuans seem to have a opposite relationship during 2011</a:t>
            </a:r>
            <a:endParaRPr/>
          </a:p>
          <a:p>
            <a:pPr indent="-311150" lvl="0" marL="457200" rtl="0" algn="l">
              <a:lnSpc>
                <a:spcPct val="100000"/>
              </a:lnSpc>
              <a:spcBef>
                <a:spcPts val="0"/>
              </a:spcBef>
              <a:spcAft>
                <a:spcPts val="0"/>
              </a:spcAft>
              <a:buSzPts val="1300"/>
              <a:buChar char="●"/>
            </a:pPr>
            <a:r>
              <a:t/>
            </a:r>
            <a:endParaRPr/>
          </a:p>
          <a:p>
            <a:pPr indent="-311150" lvl="0" marL="457200" rtl="0" algn="l">
              <a:spcBef>
                <a:spcPts val="0"/>
              </a:spcBef>
              <a:spcAft>
                <a:spcPts val="0"/>
              </a:spcAft>
              <a:buSzPts val="1300"/>
              <a:buChar char="●"/>
            </a:pPr>
            <a:r>
              <a:rPr lang="en"/>
              <a:t>Not all Mosquitos are transmitter of WNV</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4"/>
          <p:cNvSpPr txBox="1"/>
          <p:nvPr>
            <p:ph type="title"/>
          </p:nvPr>
        </p:nvSpPr>
        <p:spPr>
          <a:xfrm>
            <a:off x="311300" y="500925"/>
            <a:ext cx="41730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Trend of Tavg</a:t>
            </a:r>
            <a:endParaRPr/>
          </a:p>
        </p:txBody>
      </p:sp>
      <p:sp>
        <p:nvSpPr>
          <p:cNvPr id="185" name="Google Shape;185;p24"/>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4"/>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87" name="Google Shape;187;p24"/>
          <p:cNvPicPr preferRelativeResize="0"/>
          <p:nvPr/>
        </p:nvPicPr>
        <p:blipFill>
          <a:blip r:embed="rId3">
            <a:alphaModFix/>
          </a:blip>
          <a:stretch>
            <a:fillRect/>
          </a:stretch>
        </p:blipFill>
        <p:spPr>
          <a:xfrm>
            <a:off x="421425" y="1173100"/>
            <a:ext cx="8331148" cy="38523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1" name="Shape 191"/>
        <p:cNvGrpSpPr/>
        <p:nvPr/>
      </p:nvGrpSpPr>
      <p:grpSpPr>
        <a:xfrm>
          <a:off x="0" y="0"/>
          <a:ext cx="0" cy="0"/>
          <a:chOff x="0" y="0"/>
          <a:chExt cx="0" cy="0"/>
        </a:xfrm>
      </p:grpSpPr>
      <p:sp>
        <p:nvSpPr>
          <p:cNvPr id="192" name="Google Shape;192;p25"/>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Trend of R.H.</a:t>
            </a:r>
            <a:endParaRPr/>
          </a:p>
        </p:txBody>
      </p:sp>
      <p:pic>
        <p:nvPicPr>
          <p:cNvPr id="193" name="Google Shape;193;p25"/>
          <p:cNvPicPr preferRelativeResize="0"/>
          <p:nvPr/>
        </p:nvPicPr>
        <p:blipFill>
          <a:blip r:embed="rId3">
            <a:alphaModFix/>
          </a:blip>
          <a:stretch>
            <a:fillRect/>
          </a:stretch>
        </p:blipFill>
        <p:spPr>
          <a:xfrm>
            <a:off x="449650" y="1177825"/>
            <a:ext cx="8244727" cy="387972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6"/>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Spray cluster representation: </a:t>
            </a:r>
            <a:endParaRPr/>
          </a:p>
        </p:txBody>
      </p:sp>
      <p:sp>
        <p:nvSpPr>
          <p:cNvPr id="199" name="Google Shape;199;p26"/>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6"/>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01" name="Google Shape;201;p26"/>
          <p:cNvPicPr preferRelativeResize="0"/>
          <p:nvPr/>
        </p:nvPicPr>
        <p:blipFill>
          <a:blip r:embed="rId3">
            <a:alphaModFix/>
          </a:blip>
          <a:stretch>
            <a:fillRect/>
          </a:stretch>
        </p:blipFill>
        <p:spPr>
          <a:xfrm>
            <a:off x="4711389" y="826638"/>
            <a:ext cx="4289274" cy="3490226"/>
          </a:xfrm>
          <a:prstGeom prst="rect">
            <a:avLst/>
          </a:prstGeom>
          <a:noFill/>
          <a:ln>
            <a:noFill/>
          </a:ln>
        </p:spPr>
      </p:pic>
      <p:pic>
        <p:nvPicPr>
          <p:cNvPr id="202" name="Google Shape;202;p26"/>
          <p:cNvPicPr preferRelativeResize="0"/>
          <p:nvPr/>
        </p:nvPicPr>
        <p:blipFill>
          <a:blip r:embed="rId4">
            <a:alphaModFix/>
          </a:blip>
          <a:stretch>
            <a:fillRect/>
          </a:stretch>
        </p:blipFill>
        <p:spPr>
          <a:xfrm>
            <a:off x="677998" y="1621374"/>
            <a:ext cx="3234150" cy="3207850"/>
          </a:xfrm>
          <a:prstGeom prst="rect">
            <a:avLst/>
          </a:prstGeom>
          <a:noFill/>
          <a:ln>
            <a:noFill/>
          </a:ln>
        </p:spPr>
      </p:pic>
      <p:cxnSp>
        <p:nvCxnSpPr>
          <p:cNvPr id="203" name="Google Shape;203;p26"/>
          <p:cNvCxnSpPr/>
          <p:nvPr/>
        </p:nvCxnSpPr>
        <p:spPr>
          <a:xfrm flipH="1" rot="10800000">
            <a:off x="3399075" y="808050"/>
            <a:ext cx="1308300" cy="1475100"/>
          </a:xfrm>
          <a:prstGeom prst="straightConnector1">
            <a:avLst/>
          </a:prstGeom>
          <a:noFill/>
          <a:ln cap="flat" cmpd="sng" w="38100">
            <a:solidFill>
              <a:srgbClr val="FF0000"/>
            </a:solidFill>
            <a:prstDash val="solid"/>
            <a:round/>
            <a:headEnd len="med" w="med" type="none"/>
            <a:tailEnd len="med" w="med" type="none"/>
          </a:ln>
        </p:spPr>
      </p:cxnSp>
      <p:cxnSp>
        <p:nvCxnSpPr>
          <p:cNvPr id="204" name="Google Shape;204;p26"/>
          <p:cNvCxnSpPr/>
          <p:nvPr/>
        </p:nvCxnSpPr>
        <p:spPr>
          <a:xfrm>
            <a:off x="3437550" y="2539675"/>
            <a:ext cx="1218600" cy="1949700"/>
          </a:xfrm>
          <a:prstGeom prst="straightConnector1">
            <a:avLst/>
          </a:prstGeom>
          <a:noFill/>
          <a:ln cap="flat" cmpd="sng" w="38100">
            <a:solidFill>
              <a:srgbClr val="FF0000"/>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8" name="Shape 208"/>
        <p:cNvGrpSpPr/>
        <p:nvPr/>
      </p:nvGrpSpPr>
      <p:grpSpPr>
        <a:xfrm>
          <a:off x="0" y="0"/>
          <a:ext cx="0" cy="0"/>
          <a:chOff x="0" y="0"/>
          <a:chExt cx="0" cy="0"/>
        </a:xfrm>
      </p:grpSpPr>
      <p:pic>
        <p:nvPicPr>
          <p:cNvPr id="209" name="Google Shape;209;p27"/>
          <p:cNvPicPr preferRelativeResize="0"/>
          <p:nvPr/>
        </p:nvPicPr>
        <p:blipFill>
          <a:blip r:embed="rId3">
            <a:alphaModFix/>
          </a:blip>
          <a:stretch>
            <a:fillRect/>
          </a:stretch>
        </p:blipFill>
        <p:spPr>
          <a:xfrm>
            <a:off x="112988" y="114025"/>
            <a:ext cx="8918025" cy="4915451"/>
          </a:xfrm>
          <a:prstGeom prst="rect">
            <a:avLst/>
          </a:prstGeom>
          <a:noFill/>
          <a:ln>
            <a:noFill/>
          </a:ln>
        </p:spPr>
      </p:pic>
      <p:sp>
        <p:nvSpPr>
          <p:cNvPr id="210" name="Google Shape;210;p27"/>
          <p:cNvSpPr txBox="1"/>
          <p:nvPr/>
        </p:nvSpPr>
        <p:spPr>
          <a:xfrm>
            <a:off x="5716200" y="2079200"/>
            <a:ext cx="20856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Week Before spray</a:t>
            </a:r>
            <a:endParaRPr>
              <a:latin typeface="Roboto"/>
              <a:ea typeface="Roboto"/>
              <a:cs typeface="Roboto"/>
              <a:sym typeface="Roboto"/>
            </a:endParaRPr>
          </a:p>
        </p:txBody>
      </p:sp>
      <p:cxnSp>
        <p:nvCxnSpPr>
          <p:cNvPr id="211" name="Google Shape;211;p27"/>
          <p:cNvCxnSpPr/>
          <p:nvPr/>
        </p:nvCxnSpPr>
        <p:spPr>
          <a:xfrm flipH="1">
            <a:off x="4376350" y="3112025"/>
            <a:ext cx="1264200" cy="940200"/>
          </a:xfrm>
          <a:prstGeom prst="straightConnector1">
            <a:avLst/>
          </a:prstGeom>
          <a:noFill/>
          <a:ln cap="flat" cmpd="sng" w="38100">
            <a:solidFill>
              <a:srgbClr val="F1C232"/>
            </a:solidFill>
            <a:prstDash val="solid"/>
            <a:round/>
            <a:headEnd len="med" w="med" type="none"/>
            <a:tailEnd len="med" w="med" type="triangle"/>
          </a:ln>
        </p:spPr>
      </p:cxnSp>
      <p:sp>
        <p:nvSpPr>
          <p:cNvPr id="212" name="Google Shape;212;p27"/>
          <p:cNvSpPr/>
          <p:nvPr/>
        </p:nvSpPr>
        <p:spPr>
          <a:xfrm>
            <a:off x="4083411" y="4016675"/>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c</a:t>
            </a:r>
            <a:endParaRPr/>
          </a:p>
        </p:txBody>
      </p:sp>
      <p:sp>
        <p:nvSpPr>
          <p:cNvPr id="213" name="Google Shape;213;p27"/>
          <p:cNvSpPr txBox="1"/>
          <p:nvPr>
            <p:ph type="title"/>
          </p:nvPr>
        </p:nvSpPr>
        <p:spPr>
          <a:xfrm>
            <a:off x="4853825" y="257950"/>
            <a:ext cx="2799300" cy="14058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a:t>
            </a:r>
            <a:br>
              <a:rPr lang="en">
                <a:solidFill>
                  <a:srgbClr val="000000"/>
                </a:solidFill>
              </a:rPr>
            </a:br>
            <a:r>
              <a:rPr lang="en">
                <a:solidFill>
                  <a:srgbClr val="000000"/>
                </a:solidFill>
              </a:rPr>
              <a:t>Effect of Spray </a:t>
            </a:r>
            <a:br>
              <a:rPr lang="en">
                <a:solidFill>
                  <a:srgbClr val="000000"/>
                </a:solidFill>
              </a:rPr>
            </a:br>
            <a:r>
              <a:rPr lang="en">
                <a:solidFill>
                  <a:srgbClr val="000000"/>
                </a:solidFill>
              </a:rPr>
              <a:t>(2013)</a:t>
            </a:r>
            <a:endParaRPr>
              <a:solidFill>
                <a:srgbClr val="000000"/>
              </a:solidFill>
              <a:highlight>
                <a:srgbClr val="000000"/>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pic>
        <p:nvPicPr>
          <p:cNvPr id="218" name="Google Shape;218;p28"/>
          <p:cNvPicPr preferRelativeResize="0"/>
          <p:nvPr/>
        </p:nvPicPr>
        <p:blipFill rotWithShape="1">
          <a:blip r:embed="rId3">
            <a:alphaModFix/>
          </a:blip>
          <a:srcRect b="0" l="0" r="0" t="0"/>
          <a:stretch/>
        </p:blipFill>
        <p:spPr>
          <a:xfrm>
            <a:off x="107563" y="111038"/>
            <a:ext cx="8915399" cy="4921424"/>
          </a:xfrm>
          <a:prstGeom prst="rect">
            <a:avLst/>
          </a:prstGeom>
          <a:noFill/>
          <a:ln>
            <a:noFill/>
          </a:ln>
        </p:spPr>
      </p:pic>
      <p:sp>
        <p:nvSpPr>
          <p:cNvPr id="219" name="Google Shape;219;p28"/>
          <p:cNvSpPr txBox="1"/>
          <p:nvPr/>
        </p:nvSpPr>
        <p:spPr>
          <a:xfrm>
            <a:off x="5716200" y="2079200"/>
            <a:ext cx="1556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Week of spray #1</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17/07/2013 </a:t>
            </a:r>
            <a:endParaRPr>
              <a:latin typeface="Roboto"/>
              <a:ea typeface="Roboto"/>
              <a:cs typeface="Roboto"/>
              <a:sym typeface="Roboto"/>
            </a:endParaRPr>
          </a:p>
        </p:txBody>
      </p:sp>
      <p:sp>
        <p:nvSpPr>
          <p:cNvPr id="220" name="Google Shape;220;p28"/>
          <p:cNvSpPr/>
          <p:nvPr/>
        </p:nvSpPr>
        <p:spPr>
          <a:xfrm>
            <a:off x="4083411" y="4016675"/>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8"/>
          <p:cNvSpPr txBox="1"/>
          <p:nvPr>
            <p:ph type="title"/>
          </p:nvPr>
        </p:nvSpPr>
        <p:spPr>
          <a:xfrm>
            <a:off x="4853825" y="257950"/>
            <a:ext cx="2799300" cy="14058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a:t>
            </a:r>
            <a:br>
              <a:rPr lang="en">
                <a:solidFill>
                  <a:srgbClr val="000000"/>
                </a:solidFill>
              </a:rPr>
            </a:br>
            <a:r>
              <a:rPr lang="en">
                <a:solidFill>
                  <a:srgbClr val="000000"/>
                </a:solidFill>
              </a:rPr>
              <a:t>Effect of Spray </a:t>
            </a:r>
            <a:br>
              <a:rPr lang="en">
                <a:solidFill>
                  <a:srgbClr val="000000"/>
                </a:solidFill>
              </a:rPr>
            </a:br>
            <a:r>
              <a:rPr lang="en">
                <a:solidFill>
                  <a:srgbClr val="000000"/>
                </a:solidFill>
              </a:rPr>
              <a:t>(2013)</a:t>
            </a:r>
            <a:endParaRPr>
              <a:solidFill>
                <a:srgbClr val="000000"/>
              </a:solidFill>
              <a:highlight>
                <a:srgbClr val="000000"/>
              </a:highligh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pic>
        <p:nvPicPr>
          <p:cNvPr id="226" name="Google Shape;226;p29"/>
          <p:cNvPicPr preferRelativeResize="0"/>
          <p:nvPr/>
        </p:nvPicPr>
        <p:blipFill>
          <a:blip r:embed="rId3">
            <a:alphaModFix/>
          </a:blip>
          <a:stretch>
            <a:fillRect/>
          </a:stretch>
        </p:blipFill>
        <p:spPr>
          <a:xfrm>
            <a:off x="114300" y="116587"/>
            <a:ext cx="8915399" cy="4919472"/>
          </a:xfrm>
          <a:prstGeom prst="rect">
            <a:avLst/>
          </a:prstGeom>
          <a:noFill/>
          <a:ln>
            <a:noFill/>
          </a:ln>
        </p:spPr>
      </p:pic>
      <p:sp>
        <p:nvSpPr>
          <p:cNvPr id="227" name="Google Shape;227;p29"/>
          <p:cNvSpPr txBox="1"/>
          <p:nvPr/>
        </p:nvSpPr>
        <p:spPr>
          <a:xfrm>
            <a:off x="5716200" y="2079200"/>
            <a:ext cx="1556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Week of spray #2</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25/07/2013 </a:t>
            </a:r>
            <a:endParaRPr>
              <a:latin typeface="Roboto"/>
              <a:ea typeface="Roboto"/>
              <a:cs typeface="Roboto"/>
              <a:sym typeface="Roboto"/>
            </a:endParaRPr>
          </a:p>
        </p:txBody>
      </p:sp>
      <p:cxnSp>
        <p:nvCxnSpPr>
          <p:cNvPr id="228" name="Google Shape;228;p29"/>
          <p:cNvCxnSpPr/>
          <p:nvPr/>
        </p:nvCxnSpPr>
        <p:spPr>
          <a:xfrm flipH="1">
            <a:off x="4506100" y="907675"/>
            <a:ext cx="1404600" cy="961800"/>
          </a:xfrm>
          <a:prstGeom prst="straightConnector1">
            <a:avLst/>
          </a:prstGeom>
          <a:noFill/>
          <a:ln cap="flat" cmpd="sng" w="38100">
            <a:solidFill>
              <a:srgbClr val="F1C232"/>
            </a:solidFill>
            <a:prstDash val="solid"/>
            <a:round/>
            <a:headEnd len="med" w="med" type="none"/>
            <a:tailEnd len="med" w="med" type="triangle"/>
          </a:ln>
        </p:spPr>
      </p:cxnSp>
      <p:sp>
        <p:nvSpPr>
          <p:cNvPr id="229" name="Google Shape;229;p29"/>
          <p:cNvSpPr/>
          <p:nvPr/>
        </p:nvSpPr>
        <p:spPr>
          <a:xfrm>
            <a:off x="4213639" y="1828486"/>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9"/>
          <p:cNvSpPr/>
          <p:nvPr/>
        </p:nvSpPr>
        <p:spPr>
          <a:xfrm>
            <a:off x="4083411" y="4016675"/>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9"/>
          <p:cNvSpPr txBox="1"/>
          <p:nvPr>
            <p:ph type="title"/>
          </p:nvPr>
        </p:nvSpPr>
        <p:spPr>
          <a:xfrm>
            <a:off x="4853825" y="257950"/>
            <a:ext cx="2799300" cy="14058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a:t>
            </a:r>
            <a:br>
              <a:rPr lang="en">
                <a:solidFill>
                  <a:srgbClr val="000000"/>
                </a:solidFill>
              </a:rPr>
            </a:br>
            <a:r>
              <a:rPr lang="en">
                <a:solidFill>
                  <a:srgbClr val="000000"/>
                </a:solidFill>
              </a:rPr>
              <a:t>Effect of Spray </a:t>
            </a:r>
            <a:br>
              <a:rPr lang="en">
                <a:solidFill>
                  <a:srgbClr val="000000"/>
                </a:solidFill>
              </a:rPr>
            </a:br>
            <a:r>
              <a:rPr lang="en">
                <a:solidFill>
                  <a:srgbClr val="000000"/>
                </a:solidFill>
              </a:rPr>
              <a:t>(2013)</a:t>
            </a:r>
            <a:endParaRPr>
              <a:solidFill>
                <a:srgbClr val="000000"/>
              </a:solidFill>
              <a:highlight>
                <a:srgbClr val="000000"/>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pic>
        <p:nvPicPr>
          <p:cNvPr id="236" name="Google Shape;236;p30"/>
          <p:cNvPicPr preferRelativeResize="0"/>
          <p:nvPr/>
        </p:nvPicPr>
        <p:blipFill>
          <a:blip r:embed="rId3">
            <a:alphaModFix/>
          </a:blip>
          <a:stretch>
            <a:fillRect/>
          </a:stretch>
        </p:blipFill>
        <p:spPr>
          <a:xfrm>
            <a:off x="114300" y="112013"/>
            <a:ext cx="8915399" cy="4919472"/>
          </a:xfrm>
          <a:prstGeom prst="rect">
            <a:avLst/>
          </a:prstGeom>
          <a:noFill/>
          <a:ln>
            <a:noFill/>
          </a:ln>
        </p:spPr>
      </p:pic>
      <p:sp>
        <p:nvSpPr>
          <p:cNvPr id="237" name="Google Shape;237;p30"/>
          <p:cNvSpPr txBox="1"/>
          <p:nvPr/>
        </p:nvSpPr>
        <p:spPr>
          <a:xfrm>
            <a:off x="5716200" y="2079200"/>
            <a:ext cx="19773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Week after Spray </a:t>
            </a:r>
            <a:endParaRPr>
              <a:latin typeface="Roboto"/>
              <a:ea typeface="Roboto"/>
              <a:cs typeface="Roboto"/>
              <a:sym typeface="Roboto"/>
            </a:endParaRPr>
          </a:p>
        </p:txBody>
      </p:sp>
      <p:sp>
        <p:nvSpPr>
          <p:cNvPr id="238" name="Google Shape;238;p30"/>
          <p:cNvSpPr/>
          <p:nvPr/>
        </p:nvSpPr>
        <p:spPr>
          <a:xfrm>
            <a:off x="4213639" y="1828486"/>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0"/>
          <p:cNvSpPr/>
          <p:nvPr/>
        </p:nvSpPr>
        <p:spPr>
          <a:xfrm>
            <a:off x="4083411" y="4016675"/>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0"/>
          <p:cNvSpPr txBox="1"/>
          <p:nvPr>
            <p:ph type="title"/>
          </p:nvPr>
        </p:nvSpPr>
        <p:spPr>
          <a:xfrm>
            <a:off x="4853825" y="257950"/>
            <a:ext cx="2799300" cy="14058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a:t>
            </a:r>
            <a:br>
              <a:rPr lang="en">
                <a:solidFill>
                  <a:srgbClr val="000000"/>
                </a:solidFill>
              </a:rPr>
            </a:br>
            <a:r>
              <a:rPr lang="en">
                <a:solidFill>
                  <a:srgbClr val="000000"/>
                </a:solidFill>
              </a:rPr>
              <a:t>Effect of Spray </a:t>
            </a:r>
            <a:br>
              <a:rPr lang="en">
                <a:solidFill>
                  <a:srgbClr val="000000"/>
                </a:solidFill>
              </a:rPr>
            </a:br>
            <a:r>
              <a:rPr lang="en">
                <a:solidFill>
                  <a:srgbClr val="000000"/>
                </a:solidFill>
              </a:rPr>
              <a:t>(2013)</a:t>
            </a:r>
            <a:endParaRPr>
              <a:solidFill>
                <a:srgbClr val="000000"/>
              </a:solidFill>
              <a:highlight>
                <a:srgbClr val="000000"/>
              </a:highlight>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pic>
        <p:nvPicPr>
          <p:cNvPr id="245" name="Google Shape;245;p31"/>
          <p:cNvPicPr preferRelativeResize="0"/>
          <p:nvPr/>
        </p:nvPicPr>
        <p:blipFill>
          <a:blip r:embed="rId3">
            <a:alphaModFix/>
          </a:blip>
          <a:stretch>
            <a:fillRect/>
          </a:stretch>
        </p:blipFill>
        <p:spPr>
          <a:xfrm>
            <a:off x="114300" y="112025"/>
            <a:ext cx="8915399" cy="4919472"/>
          </a:xfrm>
          <a:prstGeom prst="rect">
            <a:avLst/>
          </a:prstGeom>
          <a:noFill/>
          <a:ln>
            <a:noFill/>
          </a:ln>
        </p:spPr>
      </p:pic>
      <p:sp>
        <p:nvSpPr>
          <p:cNvPr id="246" name="Google Shape;246;p31"/>
          <p:cNvSpPr txBox="1"/>
          <p:nvPr/>
        </p:nvSpPr>
        <p:spPr>
          <a:xfrm>
            <a:off x="5716200" y="2079200"/>
            <a:ext cx="1556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Week of spray #1</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08/08/2013</a:t>
            </a:r>
            <a:endParaRPr>
              <a:latin typeface="Roboto"/>
              <a:ea typeface="Roboto"/>
              <a:cs typeface="Roboto"/>
              <a:sym typeface="Roboto"/>
            </a:endParaRPr>
          </a:p>
        </p:txBody>
      </p:sp>
      <p:sp>
        <p:nvSpPr>
          <p:cNvPr id="247" name="Google Shape;247;p31"/>
          <p:cNvSpPr/>
          <p:nvPr/>
        </p:nvSpPr>
        <p:spPr>
          <a:xfrm>
            <a:off x="4409262" y="1469098"/>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8" name="Google Shape;248;p31"/>
          <p:cNvCxnSpPr/>
          <p:nvPr/>
        </p:nvCxnSpPr>
        <p:spPr>
          <a:xfrm flipH="1">
            <a:off x="4733025" y="443050"/>
            <a:ext cx="1404600" cy="961800"/>
          </a:xfrm>
          <a:prstGeom prst="straightConnector1">
            <a:avLst/>
          </a:prstGeom>
          <a:noFill/>
          <a:ln cap="flat" cmpd="sng" w="38100">
            <a:solidFill>
              <a:srgbClr val="F1C232"/>
            </a:solidFill>
            <a:prstDash val="solid"/>
            <a:round/>
            <a:headEnd len="med" w="med" type="none"/>
            <a:tailEnd len="med" w="med" type="triangle"/>
          </a:ln>
        </p:spPr>
      </p:cxnSp>
      <p:sp>
        <p:nvSpPr>
          <p:cNvPr id="249" name="Google Shape;249;p31"/>
          <p:cNvSpPr/>
          <p:nvPr/>
        </p:nvSpPr>
        <p:spPr>
          <a:xfrm>
            <a:off x="4083411" y="4016675"/>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31"/>
          <p:cNvSpPr/>
          <p:nvPr/>
        </p:nvSpPr>
        <p:spPr>
          <a:xfrm>
            <a:off x="4213639" y="1828486"/>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31"/>
          <p:cNvSpPr txBox="1"/>
          <p:nvPr>
            <p:ph type="title"/>
          </p:nvPr>
        </p:nvSpPr>
        <p:spPr>
          <a:xfrm>
            <a:off x="4853825" y="257950"/>
            <a:ext cx="2799300" cy="14058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a:t>
            </a:r>
            <a:br>
              <a:rPr lang="en">
                <a:solidFill>
                  <a:srgbClr val="000000"/>
                </a:solidFill>
              </a:rPr>
            </a:br>
            <a:r>
              <a:rPr lang="en">
                <a:solidFill>
                  <a:srgbClr val="000000"/>
                </a:solidFill>
              </a:rPr>
              <a:t>Effect of Spray </a:t>
            </a:r>
            <a:br>
              <a:rPr lang="en">
                <a:solidFill>
                  <a:srgbClr val="000000"/>
                </a:solidFill>
              </a:rPr>
            </a:br>
            <a:r>
              <a:rPr lang="en">
                <a:solidFill>
                  <a:srgbClr val="000000"/>
                </a:solidFill>
              </a:rPr>
              <a:t>(2013)</a:t>
            </a:r>
            <a:endParaRPr>
              <a:solidFill>
                <a:srgbClr val="000000"/>
              </a:solidFill>
              <a:highlight>
                <a:srgbClr val="000000"/>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 name="Shape 70"/>
        <p:cNvGrpSpPr/>
        <p:nvPr/>
      </p:nvGrpSpPr>
      <p:grpSpPr>
        <a:xfrm>
          <a:off x="0" y="0"/>
          <a:ext cx="0" cy="0"/>
          <a:chOff x="0" y="0"/>
          <a:chExt cx="0" cy="0"/>
        </a:xfrm>
      </p:grpSpPr>
      <p:sp>
        <p:nvSpPr>
          <p:cNvPr id="71" name="Google Shape;71;p14"/>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Intro/Background</a:t>
            </a:r>
            <a:endParaRPr/>
          </a:p>
        </p:txBody>
      </p:sp>
      <p:sp>
        <p:nvSpPr>
          <p:cNvPr id="72" name="Google Shape;72;p14"/>
          <p:cNvSpPr txBox="1"/>
          <p:nvPr>
            <p:ph idx="2" type="body"/>
          </p:nvPr>
        </p:nvSpPr>
        <p:spPr>
          <a:xfrm>
            <a:off x="4879025" y="500925"/>
            <a:ext cx="3954000" cy="109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200">
                <a:solidFill>
                  <a:srgbClr val="333333"/>
                </a:solidFill>
                <a:highlight>
                  <a:srgbClr val="FFFFFF"/>
                </a:highlight>
                <a:latin typeface="Arial"/>
                <a:ea typeface="Arial"/>
                <a:cs typeface="Arial"/>
                <a:sym typeface="Arial"/>
              </a:rPr>
              <a:t>West Nile Virus (WNV) is the leading cause of mosquito-borne disease in the United States (Centers for Disease and Control Prevention, 2019). It is most commonly spread to people by the bite of an infected mosquito. </a:t>
            </a:r>
            <a:endParaRPr sz="1200">
              <a:solidFill>
                <a:srgbClr val="333333"/>
              </a:solidFill>
              <a:highlight>
                <a:srgbClr val="FFFFFF"/>
              </a:highlight>
              <a:latin typeface="Arial"/>
              <a:ea typeface="Arial"/>
              <a:cs typeface="Arial"/>
              <a:sym typeface="Arial"/>
            </a:endParaRPr>
          </a:p>
          <a:p>
            <a:pPr indent="0" lvl="0" marL="0" rtl="0" algn="l">
              <a:spcBef>
                <a:spcPts val="1600"/>
              </a:spcBef>
              <a:spcAft>
                <a:spcPts val="0"/>
              </a:spcAft>
              <a:buNone/>
            </a:pPr>
            <a:r>
              <a:t/>
            </a:r>
            <a:endParaRPr sz="1000">
              <a:solidFill>
                <a:srgbClr val="000000"/>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a:p>
        </p:txBody>
      </p:sp>
      <p:pic>
        <p:nvPicPr>
          <p:cNvPr id="73" name="Google Shape;73;p14"/>
          <p:cNvPicPr preferRelativeResize="0"/>
          <p:nvPr/>
        </p:nvPicPr>
        <p:blipFill>
          <a:blip r:embed="rId3">
            <a:alphaModFix/>
          </a:blip>
          <a:stretch>
            <a:fillRect/>
          </a:stretch>
        </p:blipFill>
        <p:spPr>
          <a:xfrm>
            <a:off x="7044138" y="1772325"/>
            <a:ext cx="1381100" cy="1374125"/>
          </a:xfrm>
          <a:prstGeom prst="rect">
            <a:avLst/>
          </a:prstGeom>
          <a:noFill/>
          <a:ln>
            <a:noFill/>
          </a:ln>
        </p:spPr>
      </p:pic>
      <p:sp>
        <p:nvSpPr>
          <p:cNvPr id="74" name="Google Shape;74;p14"/>
          <p:cNvSpPr txBox="1"/>
          <p:nvPr/>
        </p:nvSpPr>
        <p:spPr>
          <a:xfrm>
            <a:off x="4759625" y="3792375"/>
            <a:ext cx="4073400" cy="6036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1600"/>
              </a:spcAft>
              <a:buNone/>
            </a:pPr>
            <a:r>
              <a:rPr lang="en" sz="1200">
                <a:solidFill>
                  <a:srgbClr val="333333"/>
                </a:solidFill>
                <a:highlight>
                  <a:srgbClr val="FFFFFF"/>
                </a:highlight>
              </a:rPr>
              <a:t>Risk of WNV can be reduced by controlling the mosquito population to prevent the spread of WNV. </a:t>
            </a:r>
            <a:endParaRPr/>
          </a:p>
        </p:txBody>
      </p:sp>
      <p:pic>
        <p:nvPicPr>
          <p:cNvPr id="75" name="Google Shape;75;p14"/>
          <p:cNvPicPr preferRelativeResize="0"/>
          <p:nvPr/>
        </p:nvPicPr>
        <p:blipFill>
          <a:blip r:embed="rId4">
            <a:alphaModFix/>
          </a:blip>
          <a:stretch>
            <a:fillRect/>
          </a:stretch>
        </p:blipFill>
        <p:spPr>
          <a:xfrm>
            <a:off x="5332475" y="2312925"/>
            <a:ext cx="1089372" cy="740775"/>
          </a:xfrm>
          <a:prstGeom prst="rect">
            <a:avLst/>
          </a:prstGeom>
          <a:noFill/>
          <a:ln>
            <a:noFill/>
          </a:ln>
        </p:spPr>
      </p:pic>
      <p:sp>
        <p:nvSpPr>
          <p:cNvPr id="76" name="Google Shape;76;p14"/>
          <p:cNvSpPr txBox="1"/>
          <p:nvPr/>
        </p:nvSpPr>
        <p:spPr>
          <a:xfrm>
            <a:off x="4889525" y="3053700"/>
            <a:ext cx="1919100" cy="34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333333"/>
                </a:solidFill>
                <a:highlight>
                  <a:srgbClr val="FFFFFF"/>
                </a:highlight>
              </a:rPr>
              <a:t>1</a:t>
            </a:r>
            <a:r>
              <a:rPr lang="en" sz="1200">
                <a:solidFill>
                  <a:srgbClr val="333333"/>
                </a:solidFill>
                <a:highlight>
                  <a:srgbClr val="FFFFFF"/>
                </a:highlight>
              </a:rPr>
              <a:t> out of </a:t>
            </a:r>
            <a:r>
              <a:rPr b="1" lang="en" sz="1200">
                <a:solidFill>
                  <a:srgbClr val="333333"/>
                </a:solidFill>
                <a:highlight>
                  <a:srgbClr val="FFFFFF"/>
                </a:highlight>
              </a:rPr>
              <a:t>5</a:t>
            </a:r>
            <a:endParaRPr b="1"/>
          </a:p>
        </p:txBody>
      </p:sp>
      <p:sp>
        <p:nvSpPr>
          <p:cNvPr id="77" name="Google Shape;77;p14"/>
          <p:cNvSpPr txBox="1"/>
          <p:nvPr/>
        </p:nvSpPr>
        <p:spPr>
          <a:xfrm>
            <a:off x="4991600" y="3216125"/>
            <a:ext cx="1919100" cy="34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333333"/>
                </a:solidFill>
                <a:highlight>
                  <a:srgbClr val="FFFFFF"/>
                </a:highlight>
              </a:rPr>
              <a:t>Fever/other symptoms</a:t>
            </a:r>
            <a:endParaRPr b="1"/>
          </a:p>
        </p:txBody>
      </p:sp>
      <p:sp>
        <p:nvSpPr>
          <p:cNvPr id="78" name="Google Shape;78;p14"/>
          <p:cNvSpPr txBox="1"/>
          <p:nvPr/>
        </p:nvSpPr>
        <p:spPr>
          <a:xfrm>
            <a:off x="6794525" y="3053700"/>
            <a:ext cx="1919100" cy="34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333333"/>
                </a:solidFill>
                <a:highlight>
                  <a:srgbClr val="FFFFFF"/>
                </a:highlight>
              </a:rPr>
              <a:t>1</a:t>
            </a:r>
            <a:r>
              <a:rPr lang="en" sz="1200">
                <a:solidFill>
                  <a:srgbClr val="333333"/>
                </a:solidFill>
                <a:highlight>
                  <a:srgbClr val="FFFFFF"/>
                </a:highlight>
              </a:rPr>
              <a:t> out of </a:t>
            </a:r>
            <a:r>
              <a:rPr b="1" lang="en" sz="1200">
                <a:solidFill>
                  <a:srgbClr val="333333"/>
                </a:solidFill>
                <a:highlight>
                  <a:srgbClr val="FFFFFF"/>
                </a:highlight>
              </a:rPr>
              <a:t>150</a:t>
            </a:r>
            <a:endParaRPr b="1"/>
          </a:p>
        </p:txBody>
      </p:sp>
      <p:sp>
        <p:nvSpPr>
          <p:cNvPr id="79" name="Google Shape;79;p14"/>
          <p:cNvSpPr txBox="1"/>
          <p:nvPr/>
        </p:nvSpPr>
        <p:spPr>
          <a:xfrm>
            <a:off x="6896600" y="3216125"/>
            <a:ext cx="1919100" cy="349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200">
                <a:solidFill>
                  <a:srgbClr val="333333"/>
                </a:solidFill>
                <a:highlight>
                  <a:srgbClr val="FFFFFF"/>
                </a:highlight>
              </a:rPr>
              <a:t>Serious</a:t>
            </a:r>
            <a:r>
              <a:rPr b="1" lang="en" sz="1200">
                <a:solidFill>
                  <a:srgbClr val="333333"/>
                </a:solidFill>
                <a:highlight>
                  <a:srgbClr val="FFFFFF"/>
                </a:highlight>
              </a:rPr>
              <a:t>/fatal illness</a:t>
            </a:r>
            <a:endParaRPr b="1"/>
          </a:p>
        </p:txBody>
      </p:sp>
      <p:pic>
        <p:nvPicPr>
          <p:cNvPr descr="Mosquito PNG images free download" id="80" name="Google Shape;80;p14"/>
          <p:cNvPicPr preferRelativeResize="0"/>
          <p:nvPr/>
        </p:nvPicPr>
        <p:blipFill>
          <a:blip r:embed="rId5">
            <a:alphaModFix/>
          </a:blip>
          <a:stretch>
            <a:fillRect/>
          </a:stretch>
        </p:blipFill>
        <p:spPr>
          <a:xfrm rot="-427634">
            <a:off x="430473" y="1693976"/>
            <a:ext cx="3012305" cy="2108597"/>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pic>
        <p:nvPicPr>
          <p:cNvPr id="256" name="Google Shape;256;p32"/>
          <p:cNvPicPr preferRelativeResize="0"/>
          <p:nvPr/>
        </p:nvPicPr>
        <p:blipFill>
          <a:blip r:embed="rId3">
            <a:alphaModFix/>
          </a:blip>
          <a:stretch>
            <a:fillRect/>
          </a:stretch>
        </p:blipFill>
        <p:spPr>
          <a:xfrm>
            <a:off x="114300" y="112025"/>
            <a:ext cx="8915399" cy="4919472"/>
          </a:xfrm>
          <a:prstGeom prst="rect">
            <a:avLst/>
          </a:prstGeom>
          <a:noFill/>
          <a:ln>
            <a:noFill/>
          </a:ln>
        </p:spPr>
      </p:pic>
      <p:sp>
        <p:nvSpPr>
          <p:cNvPr id="257" name="Google Shape;257;p32"/>
          <p:cNvSpPr txBox="1"/>
          <p:nvPr/>
        </p:nvSpPr>
        <p:spPr>
          <a:xfrm>
            <a:off x="5716200" y="2079200"/>
            <a:ext cx="18909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Week of spray #2</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15 &amp; 16/08/2013</a:t>
            </a:r>
            <a:endParaRPr>
              <a:latin typeface="Roboto"/>
              <a:ea typeface="Roboto"/>
              <a:cs typeface="Roboto"/>
              <a:sym typeface="Roboto"/>
            </a:endParaRPr>
          </a:p>
        </p:txBody>
      </p:sp>
      <p:sp>
        <p:nvSpPr>
          <p:cNvPr id="258" name="Google Shape;258;p32"/>
          <p:cNvSpPr/>
          <p:nvPr/>
        </p:nvSpPr>
        <p:spPr>
          <a:xfrm>
            <a:off x="4409262" y="1469098"/>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32"/>
          <p:cNvSpPr/>
          <p:nvPr/>
        </p:nvSpPr>
        <p:spPr>
          <a:xfrm>
            <a:off x="4083411" y="4016675"/>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2"/>
          <p:cNvSpPr/>
          <p:nvPr/>
        </p:nvSpPr>
        <p:spPr>
          <a:xfrm>
            <a:off x="4213639" y="1828486"/>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2"/>
          <p:cNvSpPr txBox="1"/>
          <p:nvPr>
            <p:ph type="title"/>
          </p:nvPr>
        </p:nvSpPr>
        <p:spPr>
          <a:xfrm>
            <a:off x="4853825" y="257950"/>
            <a:ext cx="2799300" cy="14058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a:t>
            </a:r>
            <a:br>
              <a:rPr lang="en">
                <a:solidFill>
                  <a:srgbClr val="000000"/>
                </a:solidFill>
              </a:rPr>
            </a:br>
            <a:r>
              <a:rPr lang="en">
                <a:solidFill>
                  <a:srgbClr val="000000"/>
                </a:solidFill>
              </a:rPr>
              <a:t>Effect of Spray </a:t>
            </a:r>
            <a:br>
              <a:rPr lang="en">
                <a:solidFill>
                  <a:srgbClr val="000000"/>
                </a:solidFill>
              </a:rPr>
            </a:br>
            <a:r>
              <a:rPr lang="en">
                <a:solidFill>
                  <a:srgbClr val="000000"/>
                </a:solidFill>
              </a:rPr>
              <a:t>(2013)</a:t>
            </a:r>
            <a:endParaRPr>
              <a:solidFill>
                <a:srgbClr val="000000"/>
              </a:solidFill>
              <a:highlight>
                <a:srgbClr val="000000"/>
              </a:high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pic>
        <p:nvPicPr>
          <p:cNvPr id="266" name="Google Shape;266;p33"/>
          <p:cNvPicPr preferRelativeResize="0"/>
          <p:nvPr/>
        </p:nvPicPr>
        <p:blipFill>
          <a:blip r:embed="rId3">
            <a:alphaModFix/>
          </a:blip>
          <a:stretch>
            <a:fillRect/>
          </a:stretch>
        </p:blipFill>
        <p:spPr>
          <a:xfrm>
            <a:off x="114300" y="112013"/>
            <a:ext cx="8915399" cy="4919472"/>
          </a:xfrm>
          <a:prstGeom prst="rect">
            <a:avLst/>
          </a:prstGeom>
          <a:noFill/>
          <a:ln>
            <a:noFill/>
          </a:ln>
        </p:spPr>
      </p:pic>
      <p:sp>
        <p:nvSpPr>
          <p:cNvPr id="267" name="Google Shape;267;p33"/>
          <p:cNvSpPr txBox="1"/>
          <p:nvPr/>
        </p:nvSpPr>
        <p:spPr>
          <a:xfrm>
            <a:off x="5716200" y="2079200"/>
            <a:ext cx="1556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Week of spray #3</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22/08/2013 </a:t>
            </a:r>
            <a:endParaRPr>
              <a:latin typeface="Roboto"/>
              <a:ea typeface="Roboto"/>
              <a:cs typeface="Roboto"/>
              <a:sym typeface="Roboto"/>
            </a:endParaRPr>
          </a:p>
        </p:txBody>
      </p:sp>
      <p:sp>
        <p:nvSpPr>
          <p:cNvPr id="268" name="Google Shape;268;p33"/>
          <p:cNvSpPr/>
          <p:nvPr/>
        </p:nvSpPr>
        <p:spPr>
          <a:xfrm>
            <a:off x="4409262" y="1469098"/>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33"/>
          <p:cNvSpPr/>
          <p:nvPr/>
        </p:nvSpPr>
        <p:spPr>
          <a:xfrm>
            <a:off x="4202273" y="1850098"/>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33"/>
          <p:cNvSpPr/>
          <p:nvPr/>
        </p:nvSpPr>
        <p:spPr>
          <a:xfrm>
            <a:off x="4083411" y="4016675"/>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33"/>
          <p:cNvSpPr txBox="1"/>
          <p:nvPr>
            <p:ph type="title"/>
          </p:nvPr>
        </p:nvSpPr>
        <p:spPr>
          <a:xfrm>
            <a:off x="4853825" y="257950"/>
            <a:ext cx="2799300" cy="14058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a:t>
            </a:r>
            <a:br>
              <a:rPr lang="en">
                <a:solidFill>
                  <a:srgbClr val="000000"/>
                </a:solidFill>
              </a:rPr>
            </a:br>
            <a:r>
              <a:rPr lang="en">
                <a:solidFill>
                  <a:srgbClr val="000000"/>
                </a:solidFill>
              </a:rPr>
              <a:t>Effect of Spray </a:t>
            </a:r>
            <a:br>
              <a:rPr lang="en">
                <a:solidFill>
                  <a:srgbClr val="000000"/>
                </a:solidFill>
              </a:rPr>
            </a:br>
            <a:r>
              <a:rPr lang="en">
                <a:solidFill>
                  <a:srgbClr val="000000"/>
                </a:solidFill>
              </a:rPr>
              <a:t>(2013)</a:t>
            </a:r>
            <a:endParaRPr>
              <a:solidFill>
                <a:srgbClr val="000000"/>
              </a:solidFill>
              <a:highlight>
                <a:srgbClr val="000000"/>
              </a:highlight>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34"/>
          <p:cNvPicPr preferRelativeResize="0"/>
          <p:nvPr/>
        </p:nvPicPr>
        <p:blipFill>
          <a:blip r:embed="rId3">
            <a:alphaModFix/>
          </a:blip>
          <a:stretch>
            <a:fillRect/>
          </a:stretch>
        </p:blipFill>
        <p:spPr>
          <a:xfrm>
            <a:off x="114300" y="112025"/>
            <a:ext cx="8915399" cy="4919472"/>
          </a:xfrm>
          <a:prstGeom prst="rect">
            <a:avLst/>
          </a:prstGeom>
          <a:noFill/>
          <a:ln>
            <a:noFill/>
          </a:ln>
        </p:spPr>
      </p:pic>
      <p:sp>
        <p:nvSpPr>
          <p:cNvPr id="277" name="Google Shape;277;p34"/>
          <p:cNvSpPr txBox="1"/>
          <p:nvPr/>
        </p:nvSpPr>
        <p:spPr>
          <a:xfrm>
            <a:off x="5716200" y="2079200"/>
            <a:ext cx="15561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Week of spray #4 </a:t>
            </a:r>
            <a:endParaRPr>
              <a:latin typeface="Roboto"/>
              <a:ea typeface="Roboto"/>
              <a:cs typeface="Roboto"/>
              <a:sym typeface="Roboto"/>
            </a:endParaRPr>
          </a:p>
          <a:p>
            <a:pPr indent="0" lvl="0" marL="0" rtl="0" algn="l">
              <a:spcBef>
                <a:spcPts val="0"/>
              </a:spcBef>
              <a:spcAft>
                <a:spcPts val="0"/>
              </a:spcAft>
              <a:buNone/>
            </a:pPr>
            <a:r>
              <a:rPr lang="en">
                <a:latin typeface="Roboto"/>
                <a:ea typeface="Roboto"/>
                <a:cs typeface="Roboto"/>
                <a:sym typeface="Roboto"/>
              </a:rPr>
              <a:t>29/08/2013</a:t>
            </a:r>
            <a:endParaRPr>
              <a:latin typeface="Roboto"/>
              <a:ea typeface="Roboto"/>
              <a:cs typeface="Roboto"/>
              <a:sym typeface="Roboto"/>
            </a:endParaRPr>
          </a:p>
        </p:txBody>
      </p:sp>
      <p:sp>
        <p:nvSpPr>
          <p:cNvPr id="278" name="Google Shape;278;p34"/>
          <p:cNvSpPr/>
          <p:nvPr/>
        </p:nvSpPr>
        <p:spPr>
          <a:xfrm>
            <a:off x="4409262" y="1469098"/>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4"/>
          <p:cNvSpPr/>
          <p:nvPr/>
        </p:nvSpPr>
        <p:spPr>
          <a:xfrm>
            <a:off x="4202273" y="1850098"/>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4"/>
          <p:cNvSpPr/>
          <p:nvPr/>
        </p:nvSpPr>
        <p:spPr>
          <a:xfrm>
            <a:off x="4083411" y="4016675"/>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4"/>
          <p:cNvSpPr txBox="1"/>
          <p:nvPr>
            <p:ph type="title"/>
          </p:nvPr>
        </p:nvSpPr>
        <p:spPr>
          <a:xfrm>
            <a:off x="4853825" y="257950"/>
            <a:ext cx="2799300" cy="14058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a:t>
            </a:r>
            <a:br>
              <a:rPr lang="en">
                <a:solidFill>
                  <a:srgbClr val="000000"/>
                </a:solidFill>
              </a:rPr>
            </a:br>
            <a:r>
              <a:rPr lang="en">
                <a:solidFill>
                  <a:srgbClr val="000000"/>
                </a:solidFill>
              </a:rPr>
              <a:t>Effect of Spray </a:t>
            </a:r>
            <a:br>
              <a:rPr lang="en">
                <a:solidFill>
                  <a:srgbClr val="000000"/>
                </a:solidFill>
              </a:rPr>
            </a:br>
            <a:r>
              <a:rPr lang="en">
                <a:solidFill>
                  <a:srgbClr val="000000"/>
                </a:solidFill>
              </a:rPr>
              <a:t>(2013)</a:t>
            </a:r>
            <a:endParaRPr>
              <a:solidFill>
                <a:srgbClr val="000000"/>
              </a:solidFill>
              <a:highlight>
                <a:srgbClr val="000000"/>
              </a:highlight>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35"/>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5"/>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5"/>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89" name="Google Shape;289;p35"/>
          <p:cNvPicPr preferRelativeResize="0"/>
          <p:nvPr/>
        </p:nvPicPr>
        <p:blipFill>
          <a:blip r:embed="rId3">
            <a:alphaModFix/>
          </a:blip>
          <a:stretch>
            <a:fillRect/>
          </a:stretch>
        </p:blipFill>
        <p:spPr>
          <a:xfrm>
            <a:off x="114300" y="96938"/>
            <a:ext cx="8915399" cy="4919472"/>
          </a:xfrm>
          <a:prstGeom prst="rect">
            <a:avLst/>
          </a:prstGeom>
          <a:noFill/>
          <a:ln>
            <a:noFill/>
          </a:ln>
        </p:spPr>
      </p:pic>
      <p:sp>
        <p:nvSpPr>
          <p:cNvPr id="290" name="Google Shape;290;p35"/>
          <p:cNvSpPr txBox="1"/>
          <p:nvPr/>
        </p:nvSpPr>
        <p:spPr>
          <a:xfrm>
            <a:off x="5716200" y="2079200"/>
            <a:ext cx="2020800" cy="50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Roboto"/>
                <a:ea typeface="Roboto"/>
                <a:cs typeface="Roboto"/>
                <a:sym typeface="Roboto"/>
              </a:rPr>
              <a:t>1 Week after spray</a:t>
            </a:r>
            <a:endParaRPr>
              <a:latin typeface="Roboto"/>
              <a:ea typeface="Roboto"/>
              <a:cs typeface="Roboto"/>
              <a:sym typeface="Roboto"/>
            </a:endParaRPr>
          </a:p>
        </p:txBody>
      </p:sp>
      <p:sp>
        <p:nvSpPr>
          <p:cNvPr id="291" name="Google Shape;291;p35"/>
          <p:cNvSpPr/>
          <p:nvPr/>
        </p:nvSpPr>
        <p:spPr>
          <a:xfrm>
            <a:off x="4202273" y="1850098"/>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5"/>
          <p:cNvSpPr/>
          <p:nvPr/>
        </p:nvSpPr>
        <p:spPr>
          <a:xfrm>
            <a:off x="4409262" y="1469098"/>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5"/>
          <p:cNvSpPr/>
          <p:nvPr/>
        </p:nvSpPr>
        <p:spPr>
          <a:xfrm>
            <a:off x="4083411" y="4016675"/>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5"/>
          <p:cNvSpPr txBox="1"/>
          <p:nvPr>
            <p:ph type="title"/>
          </p:nvPr>
        </p:nvSpPr>
        <p:spPr>
          <a:xfrm>
            <a:off x="4853825" y="257950"/>
            <a:ext cx="2799300" cy="14058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a:t>
            </a:r>
            <a:br>
              <a:rPr lang="en">
                <a:solidFill>
                  <a:srgbClr val="000000"/>
                </a:solidFill>
              </a:rPr>
            </a:br>
            <a:r>
              <a:rPr lang="en">
                <a:solidFill>
                  <a:srgbClr val="000000"/>
                </a:solidFill>
              </a:rPr>
              <a:t>Effect of Spray </a:t>
            </a:r>
            <a:br>
              <a:rPr lang="en">
                <a:solidFill>
                  <a:srgbClr val="000000"/>
                </a:solidFill>
              </a:rPr>
            </a:br>
            <a:r>
              <a:rPr lang="en">
                <a:solidFill>
                  <a:srgbClr val="000000"/>
                </a:solidFill>
              </a:rPr>
              <a:t>(2013)</a:t>
            </a:r>
            <a:endParaRPr>
              <a:solidFill>
                <a:srgbClr val="000000"/>
              </a:solidFill>
              <a:highlight>
                <a:srgbClr val="000000"/>
              </a:highligh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36"/>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Model Selection &amp; Evaluation</a:t>
            </a:r>
            <a:endParaRPr/>
          </a:p>
        </p:txBody>
      </p:sp>
      <p:pic>
        <p:nvPicPr>
          <p:cNvPr id="300" name="Google Shape;300;p36"/>
          <p:cNvPicPr preferRelativeResize="0"/>
          <p:nvPr/>
        </p:nvPicPr>
        <p:blipFill>
          <a:blip r:embed="rId3">
            <a:alphaModFix/>
          </a:blip>
          <a:stretch>
            <a:fillRect/>
          </a:stretch>
        </p:blipFill>
        <p:spPr>
          <a:xfrm>
            <a:off x="779100" y="2038350"/>
            <a:ext cx="2724150" cy="1066800"/>
          </a:xfrm>
          <a:prstGeom prst="rect">
            <a:avLst/>
          </a:prstGeom>
          <a:noFill/>
          <a:ln>
            <a:noFill/>
          </a:ln>
        </p:spPr>
      </p:pic>
      <p:pic>
        <p:nvPicPr>
          <p:cNvPr id="301" name="Google Shape;301;p36"/>
          <p:cNvPicPr preferRelativeResize="0"/>
          <p:nvPr/>
        </p:nvPicPr>
        <p:blipFill>
          <a:blip r:embed="rId4">
            <a:alphaModFix/>
          </a:blip>
          <a:stretch>
            <a:fillRect/>
          </a:stretch>
        </p:blipFill>
        <p:spPr>
          <a:xfrm>
            <a:off x="742250" y="3278050"/>
            <a:ext cx="2797847" cy="1066800"/>
          </a:xfrm>
          <a:prstGeom prst="rect">
            <a:avLst/>
          </a:prstGeom>
          <a:noFill/>
          <a:ln>
            <a:noFill/>
          </a:ln>
        </p:spPr>
      </p:pic>
      <p:pic>
        <p:nvPicPr>
          <p:cNvPr id="302" name="Google Shape;302;p36"/>
          <p:cNvPicPr preferRelativeResize="0"/>
          <p:nvPr/>
        </p:nvPicPr>
        <p:blipFill>
          <a:blip r:embed="rId5">
            <a:alphaModFix/>
          </a:blip>
          <a:stretch>
            <a:fillRect/>
          </a:stretch>
        </p:blipFill>
        <p:spPr>
          <a:xfrm>
            <a:off x="4882875" y="1301150"/>
            <a:ext cx="3816550" cy="2383575"/>
          </a:xfrm>
          <a:prstGeom prst="rect">
            <a:avLst/>
          </a:prstGeom>
          <a:noFill/>
          <a:ln>
            <a:noFill/>
          </a:ln>
        </p:spPr>
      </p:pic>
      <p:sp>
        <p:nvSpPr>
          <p:cNvPr id="303" name="Google Shape;303;p36"/>
          <p:cNvSpPr/>
          <p:nvPr/>
        </p:nvSpPr>
        <p:spPr>
          <a:xfrm>
            <a:off x="7591425" y="2398850"/>
            <a:ext cx="1447800" cy="4863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7" name="Shape 307"/>
        <p:cNvGrpSpPr/>
        <p:nvPr/>
      </p:nvGrpSpPr>
      <p:grpSpPr>
        <a:xfrm>
          <a:off x="0" y="0"/>
          <a:ext cx="0" cy="0"/>
          <a:chOff x="0" y="0"/>
          <a:chExt cx="0" cy="0"/>
        </a:xfrm>
      </p:grpSpPr>
      <p:pic>
        <p:nvPicPr>
          <p:cNvPr id="308" name="Google Shape;308;p37"/>
          <p:cNvPicPr preferRelativeResize="0"/>
          <p:nvPr/>
        </p:nvPicPr>
        <p:blipFill>
          <a:blip r:embed="rId3">
            <a:alphaModFix/>
          </a:blip>
          <a:stretch>
            <a:fillRect/>
          </a:stretch>
        </p:blipFill>
        <p:spPr>
          <a:xfrm>
            <a:off x="1251113" y="62150"/>
            <a:ext cx="6629399" cy="5029200"/>
          </a:xfrm>
          <a:prstGeom prst="rect">
            <a:avLst/>
          </a:prstGeom>
          <a:noFill/>
          <a:ln>
            <a:noFill/>
          </a:ln>
        </p:spPr>
      </p:pic>
      <p:sp>
        <p:nvSpPr>
          <p:cNvPr id="309" name="Google Shape;309;p37"/>
          <p:cNvSpPr txBox="1"/>
          <p:nvPr>
            <p:ph type="title"/>
          </p:nvPr>
        </p:nvSpPr>
        <p:spPr>
          <a:xfrm>
            <a:off x="4977675" y="1815000"/>
            <a:ext cx="2721900" cy="15135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Predicted potential area with WNV </a:t>
            </a:r>
            <a:endParaRPr>
              <a:solidFill>
                <a:srgbClr val="000000"/>
              </a:solidFill>
              <a:highlight>
                <a:srgbClr val="000000"/>
              </a:highligh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3" name="Shape 313"/>
        <p:cNvGrpSpPr/>
        <p:nvPr/>
      </p:nvGrpSpPr>
      <p:grpSpPr>
        <a:xfrm>
          <a:off x="0" y="0"/>
          <a:ext cx="0" cy="0"/>
          <a:chOff x="0" y="0"/>
          <a:chExt cx="0" cy="0"/>
        </a:xfrm>
      </p:grpSpPr>
      <p:pic>
        <p:nvPicPr>
          <p:cNvPr id="314" name="Google Shape;314;p38"/>
          <p:cNvPicPr preferRelativeResize="0"/>
          <p:nvPr/>
        </p:nvPicPr>
        <p:blipFill>
          <a:blip r:embed="rId3">
            <a:alphaModFix/>
          </a:blip>
          <a:stretch>
            <a:fillRect/>
          </a:stretch>
        </p:blipFill>
        <p:spPr>
          <a:xfrm>
            <a:off x="1257300" y="57150"/>
            <a:ext cx="6629399" cy="5029200"/>
          </a:xfrm>
          <a:prstGeom prst="rect">
            <a:avLst/>
          </a:prstGeom>
          <a:noFill/>
          <a:ln>
            <a:noFill/>
          </a:ln>
        </p:spPr>
      </p:pic>
      <p:sp>
        <p:nvSpPr>
          <p:cNvPr id="315" name="Google Shape;315;p38"/>
          <p:cNvSpPr/>
          <p:nvPr/>
        </p:nvSpPr>
        <p:spPr>
          <a:xfrm>
            <a:off x="3469900" y="3721600"/>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8"/>
          <p:cNvSpPr/>
          <p:nvPr/>
        </p:nvSpPr>
        <p:spPr>
          <a:xfrm>
            <a:off x="2479300" y="1359400"/>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8"/>
          <p:cNvSpPr/>
          <p:nvPr/>
        </p:nvSpPr>
        <p:spPr>
          <a:xfrm>
            <a:off x="2825150" y="3203500"/>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8"/>
          <p:cNvSpPr/>
          <p:nvPr/>
        </p:nvSpPr>
        <p:spPr>
          <a:xfrm>
            <a:off x="3353450" y="776675"/>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8"/>
          <p:cNvSpPr/>
          <p:nvPr/>
        </p:nvSpPr>
        <p:spPr>
          <a:xfrm>
            <a:off x="3277250" y="23347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8"/>
          <p:cNvSpPr/>
          <p:nvPr/>
        </p:nvSpPr>
        <p:spPr>
          <a:xfrm>
            <a:off x="3048650" y="14203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8"/>
          <p:cNvSpPr/>
          <p:nvPr/>
        </p:nvSpPr>
        <p:spPr>
          <a:xfrm>
            <a:off x="2794256" y="18775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8"/>
          <p:cNvSpPr/>
          <p:nvPr/>
        </p:nvSpPr>
        <p:spPr>
          <a:xfrm>
            <a:off x="4572650" y="42397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8"/>
          <p:cNvSpPr/>
          <p:nvPr/>
        </p:nvSpPr>
        <p:spPr>
          <a:xfrm>
            <a:off x="4052147" y="3299506"/>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8"/>
          <p:cNvSpPr txBox="1"/>
          <p:nvPr>
            <p:ph type="title"/>
          </p:nvPr>
        </p:nvSpPr>
        <p:spPr>
          <a:xfrm>
            <a:off x="4977675" y="1815000"/>
            <a:ext cx="2721900" cy="15135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Predicted potential area with WNV </a:t>
            </a:r>
            <a:endParaRPr>
              <a:solidFill>
                <a:srgbClr val="000000"/>
              </a:solidFill>
              <a:highlight>
                <a:srgbClr val="000000"/>
              </a:highlight>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pic>
        <p:nvPicPr>
          <p:cNvPr id="329" name="Google Shape;329;p39"/>
          <p:cNvPicPr preferRelativeResize="0"/>
          <p:nvPr/>
        </p:nvPicPr>
        <p:blipFill>
          <a:blip r:embed="rId3">
            <a:alphaModFix/>
          </a:blip>
          <a:stretch>
            <a:fillRect/>
          </a:stretch>
        </p:blipFill>
        <p:spPr>
          <a:xfrm>
            <a:off x="1257300" y="57150"/>
            <a:ext cx="6629399" cy="5029200"/>
          </a:xfrm>
          <a:prstGeom prst="rect">
            <a:avLst/>
          </a:prstGeom>
          <a:noFill/>
          <a:ln>
            <a:noFill/>
          </a:ln>
        </p:spPr>
      </p:pic>
      <p:sp>
        <p:nvSpPr>
          <p:cNvPr id="330" name="Google Shape;330;p39"/>
          <p:cNvSpPr/>
          <p:nvPr/>
        </p:nvSpPr>
        <p:spPr>
          <a:xfrm>
            <a:off x="3431225" y="3721600"/>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39"/>
          <p:cNvSpPr/>
          <p:nvPr/>
        </p:nvSpPr>
        <p:spPr>
          <a:xfrm>
            <a:off x="2808712" y="3201097"/>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9"/>
          <p:cNvSpPr/>
          <p:nvPr/>
        </p:nvSpPr>
        <p:spPr>
          <a:xfrm>
            <a:off x="2479300" y="1359400"/>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9"/>
          <p:cNvSpPr/>
          <p:nvPr/>
        </p:nvSpPr>
        <p:spPr>
          <a:xfrm>
            <a:off x="3353450" y="776675"/>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9"/>
          <p:cNvSpPr/>
          <p:nvPr/>
        </p:nvSpPr>
        <p:spPr>
          <a:xfrm>
            <a:off x="3277250" y="23347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9"/>
          <p:cNvSpPr/>
          <p:nvPr/>
        </p:nvSpPr>
        <p:spPr>
          <a:xfrm>
            <a:off x="3048650" y="14203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9"/>
          <p:cNvSpPr/>
          <p:nvPr/>
        </p:nvSpPr>
        <p:spPr>
          <a:xfrm>
            <a:off x="2794256" y="18775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9"/>
          <p:cNvSpPr/>
          <p:nvPr/>
        </p:nvSpPr>
        <p:spPr>
          <a:xfrm>
            <a:off x="4572650" y="42397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9"/>
          <p:cNvSpPr/>
          <p:nvPr/>
        </p:nvSpPr>
        <p:spPr>
          <a:xfrm>
            <a:off x="4052147" y="3299506"/>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9"/>
          <p:cNvSpPr txBox="1"/>
          <p:nvPr>
            <p:ph type="title"/>
          </p:nvPr>
        </p:nvSpPr>
        <p:spPr>
          <a:xfrm>
            <a:off x="4977675" y="1815000"/>
            <a:ext cx="2721900" cy="15135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Predicted potential area with WNV </a:t>
            </a:r>
            <a:endParaRPr>
              <a:solidFill>
                <a:srgbClr val="000000"/>
              </a:solidFill>
              <a:highlight>
                <a:srgbClr val="000000"/>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40"/>
          <p:cNvPicPr preferRelativeResize="0"/>
          <p:nvPr/>
        </p:nvPicPr>
        <p:blipFill>
          <a:blip r:embed="rId3">
            <a:alphaModFix/>
          </a:blip>
          <a:stretch>
            <a:fillRect/>
          </a:stretch>
        </p:blipFill>
        <p:spPr>
          <a:xfrm>
            <a:off x="1257300" y="57150"/>
            <a:ext cx="6629399" cy="5029200"/>
          </a:xfrm>
          <a:prstGeom prst="rect">
            <a:avLst/>
          </a:prstGeom>
          <a:noFill/>
          <a:ln>
            <a:noFill/>
          </a:ln>
        </p:spPr>
      </p:pic>
      <p:sp>
        <p:nvSpPr>
          <p:cNvPr id="345" name="Google Shape;345;p40"/>
          <p:cNvSpPr/>
          <p:nvPr/>
        </p:nvSpPr>
        <p:spPr>
          <a:xfrm>
            <a:off x="3431225" y="3721600"/>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40"/>
          <p:cNvSpPr/>
          <p:nvPr/>
        </p:nvSpPr>
        <p:spPr>
          <a:xfrm>
            <a:off x="2479300" y="1359400"/>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40"/>
          <p:cNvSpPr/>
          <p:nvPr/>
        </p:nvSpPr>
        <p:spPr>
          <a:xfrm>
            <a:off x="2808712" y="3201097"/>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40"/>
          <p:cNvSpPr/>
          <p:nvPr/>
        </p:nvSpPr>
        <p:spPr>
          <a:xfrm>
            <a:off x="3353450" y="776675"/>
            <a:ext cx="528300" cy="5181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40"/>
          <p:cNvSpPr/>
          <p:nvPr/>
        </p:nvSpPr>
        <p:spPr>
          <a:xfrm>
            <a:off x="3277250" y="23347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40"/>
          <p:cNvSpPr/>
          <p:nvPr/>
        </p:nvSpPr>
        <p:spPr>
          <a:xfrm>
            <a:off x="3048650" y="14203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40"/>
          <p:cNvSpPr/>
          <p:nvPr/>
        </p:nvSpPr>
        <p:spPr>
          <a:xfrm>
            <a:off x="2794256" y="18775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40"/>
          <p:cNvSpPr/>
          <p:nvPr/>
        </p:nvSpPr>
        <p:spPr>
          <a:xfrm>
            <a:off x="4572650" y="4239700"/>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40"/>
          <p:cNvSpPr/>
          <p:nvPr/>
        </p:nvSpPr>
        <p:spPr>
          <a:xfrm>
            <a:off x="4052147" y="3299506"/>
            <a:ext cx="349200" cy="3315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40"/>
          <p:cNvSpPr txBox="1"/>
          <p:nvPr>
            <p:ph type="title"/>
          </p:nvPr>
        </p:nvSpPr>
        <p:spPr>
          <a:xfrm>
            <a:off x="4977675" y="1815000"/>
            <a:ext cx="2721900" cy="1513500"/>
          </a:xfrm>
          <a:prstGeom prst="rect">
            <a:avLst/>
          </a:prstGeom>
          <a:gradFill>
            <a:gsLst>
              <a:gs pos="0">
                <a:srgbClr val="FFFFFF"/>
              </a:gs>
              <a:gs pos="100000">
                <a:srgbClr val="B3B3B3"/>
              </a:gs>
            </a:gsLst>
            <a:path path="circle">
              <a:fillToRect b="50%" l="50%" r="50%" t="50%"/>
            </a:path>
            <a:tileRect/>
          </a:gradFill>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Predicted potential area with WNV </a:t>
            </a:r>
            <a:endParaRPr>
              <a:solidFill>
                <a:srgbClr val="000000"/>
              </a:solidFill>
              <a:highlight>
                <a:srgbClr val="000000"/>
              </a:highligh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8" name="Shape 358"/>
        <p:cNvGrpSpPr/>
        <p:nvPr/>
      </p:nvGrpSpPr>
      <p:grpSpPr>
        <a:xfrm>
          <a:off x="0" y="0"/>
          <a:ext cx="0" cy="0"/>
          <a:chOff x="0" y="0"/>
          <a:chExt cx="0" cy="0"/>
        </a:xfrm>
      </p:grpSpPr>
      <p:sp>
        <p:nvSpPr>
          <p:cNvPr id="359" name="Google Shape;359;p41"/>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Cost Benefit Analysis</a:t>
            </a:r>
            <a:endParaRPr/>
          </a:p>
        </p:txBody>
      </p:sp>
      <p:sp>
        <p:nvSpPr>
          <p:cNvPr id="360" name="Google Shape;360;p41"/>
          <p:cNvSpPr txBox="1"/>
          <p:nvPr>
            <p:ph idx="2" type="body"/>
          </p:nvPr>
        </p:nvSpPr>
        <p:spPr>
          <a:xfrm>
            <a:off x="5466225" y="790875"/>
            <a:ext cx="3704400" cy="245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Cost</a:t>
            </a:r>
            <a:endParaRPr b="1"/>
          </a:p>
          <a:p>
            <a:pPr indent="-311150" lvl="0" marL="457200" rtl="0" algn="l">
              <a:spcBef>
                <a:spcPts val="1600"/>
              </a:spcBef>
              <a:spcAft>
                <a:spcPts val="0"/>
              </a:spcAft>
              <a:buSzPts val="1300"/>
              <a:buChar char="●"/>
            </a:pPr>
            <a:r>
              <a:rPr lang="en"/>
              <a:t>Cost of spray/vector control </a:t>
            </a:r>
            <a:endParaRPr/>
          </a:p>
          <a:p>
            <a:pPr indent="-311150" lvl="0" marL="457200" rtl="0" algn="l">
              <a:spcBef>
                <a:spcPts val="0"/>
              </a:spcBef>
              <a:spcAft>
                <a:spcPts val="0"/>
              </a:spcAft>
              <a:buSzPts val="1300"/>
              <a:buChar char="●"/>
            </a:pPr>
            <a:r>
              <a:rPr lang="en"/>
              <a:t>Indirect Costs (hospitalisations, lost productivity)</a:t>
            </a:r>
            <a:endParaRPr/>
          </a:p>
          <a:p>
            <a:pPr indent="0" lvl="0" marL="0" rtl="0" algn="l">
              <a:spcBef>
                <a:spcPts val="1600"/>
              </a:spcBef>
              <a:spcAft>
                <a:spcPts val="0"/>
              </a:spcAft>
              <a:buNone/>
            </a:pPr>
            <a:r>
              <a:rPr b="1" lang="en"/>
              <a:t>Benefit</a:t>
            </a:r>
            <a:endParaRPr b="1"/>
          </a:p>
          <a:p>
            <a:pPr indent="-311150" lvl="0" marL="457200" rtl="0" algn="l">
              <a:spcBef>
                <a:spcPts val="1600"/>
              </a:spcBef>
              <a:spcAft>
                <a:spcPts val="0"/>
              </a:spcAft>
              <a:buSzPts val="1300"/>
              <a:buChar char="●"/>
            </a:pPr>
            <a:r>
              <a:rPr lang="en"/>
              <a:t>Economic Impact (on health, productivity)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
        <p:nvSpPr>
          <p:cNvPr id="361" name="Google Shape;361;p41"/>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62" name="Google Shape;362;p41"/>
          <p:cNvPicPr preferRelativeResize="0"/>
          <p:nvPr/>
        </p:nvPicPr>
        <p:blipFill>
          <a:blip r:embed="rId3">
            <a:alphaModFix/>
          </a:blip>
          <a:stretch>
            <a:fillRect/>
          </a:stretch>
        </p:blipFill>
        <p:spPr>
          <a:xfrm>
            <a:off x="4590550" y="2114550"/>
            <a:ext cx="914400" cy="914400"/>
          </a:xfrm>
          <a:prstGeom prst="rect">
            <a:avLst/>
          </a:prstGeom>
          <a:noFill/>
          <a:ln>
            <a:noFill/>
          </a:ln>
        </p:spPr>
      </p:pic>
      <p:pic>
        <p:nvPicPr>
          <p:cNvPr id="363" name="Google Shape;363;p41"/>
          <p:cNvPicPr preferRelativeResize="0"/>
          <p:nvPr/>
        </p:nvPicPr>
        <p:blipFill>
          <a:blip r:embed="rId4">
            <a:alphaModFix/>
          </a:blip>
          <a:stretch>
            <a:fillRect/>
          </a:stretch>
        </p:blipFill>
        <p:spPr>
          <a:xfrm>
            <a:off x="4590550" y="935400"/>
            <a:ext cx="914400" cy="914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sp>
        <p:nvSpPr>
          <p:cNvPr id="85" name="Google Shape;85;p15"/>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Problem Statement</a:t>
            </a:r>
            <a:endParaRPr/>
          </a:p>
        </p:txBody>
      </p:sp>
      <p:sp>
        <p:nvSpPr>
          <p:cNvPr id="86" name="Google Shape;86;p15"/>
          <p:cNvSpPr txBox="1"/>
          <p:nvPr>
            <p:ph idx="1" type="body"/>
          </p:nvPr>
        </p:nvSpPr>
        <p:spPr>
          <a:xfrm>
            <a:off x="419700" y="1463725"/>
            <a:ext cx="4152300" cy="1362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400"/>
              <a:t>Which part of Chicago do we want to deploy pesticides?  </a:t>
            </a:r>
            <a:endParaRPr sz="2400"/>
          </a:p>
        </p:txBody>
      </p:sp>
      <p:sp>
        <p:nvSpPr>
          <p:cNvPr id="87" name="Google Shape;87;p15"/>
          <p:cNvSpPr txBox="1"/>
          <p:nvPr>
            <p:ph idx="2" type="body"/>
          </p:nvPr>
        </p:nvSpPr>
        <p:spPr>
          <a:xfrm>
            <a:off x="3965675" y="3073075"/>
            <a:ext cx="5100300" cy="188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Methodology:</a:t>
            </a:r>
            <a:endParaRPr sz="1800"/>
          </a:p>
          <a:p>
            <a:pPr indent="-342900" lvl="0" marL="457200" rtl="0" algn="l">
              <a:spcBef>
                <a:spcPts val="1600"/>
              </a:spcBef>
              <a:spcAft>
                <a:spcPts val="0"/>
              </a:spcAft>
              <a:buSzPts val="1800"/>
              <a:buAutoNum type="arabicPeriod"/>
            </a:pPr>
            <a:r>
              <a:rPr lang="en" sz="1800"/>
              <a:t>Predict the presence of the West Nile Virus.</a:t>
            </a:r>
            <a:endParaRPr sz="1800"/>
          </a:p>
          <a:p>
            <a:pPr indent="-342900" lvl="0" marL="457200" rtl="0" algn="l">
              <a:spcBef>
                <a:spcPts val="0"/>
              </a:spcBef>
              <a:spcAft>
                <a:spcPts val="0"/>
              </a:spcAft>
              <a:buSzPts val="1800"/>
              <a:buAutoNum type="arabicPeriod"/>
            </a:pPr>
            <a:r>
              <a:rPr lang="en" sz="1800"/>
              <a:t>Evaluate the effectiveness of spray</a:t>
            </a:r>
            <a:endParaRPr sz="1800"/>
          </a:p>
          <a:p>
            <a:pPr indent="-342900" lvl="0" marL="457200" rtl="0" algn="l">
              <a:spcBef>
                <a:spcPts val="0"/>
              </a:spcBef>
              <a:spcAft>
                <a:spcPts val="0"/>
              </a:spcAft>
              <a:buSzPts val="1800"/>
              <a:buAutoNum type="arabicPeriod"/>
            </a:pPr>
            <a:r>
              <a:rPr lang="en" sz="1800"/>
              <a:t>Recommend a deployment plan for the pesticides throughout the city of Chicago. </a:t>
            </a:r>
            <a:endParaRPr sz="1800"/>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7" name="Shape 367"/>
        <p:cNvGrpSpPr/>
        <p:nvPr/>
      </p:nvGrpSpPr>
      <p:grpSpPr>
        <a:xfrm>
          <a:off x="0" y="0"/>
          <a:ext cx="0" cy="0"/>
          <a:chOff x="0" y="0"/>
          <a:chExt cx="0" cy="0"/>
        </a:xfrm>
      </p:grpSpPr>
      <p:sp>
        <p:nvSpPr>
          <p:cNvPr id="368" name="Google Shape;368;p42"/>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Case Study</a:t>
            </a:r>
            <a:endParaRPr/>
          </a:p>
        </p:txBody>
      </p:sp>
      <p:sp>
        <p:nvSpPr>
          <p:cNvPr id="369" name="Google Shape;369;p42"/>
          <p:cNvSpPr txBox="1"/>
          <p:nvPr>
            <p:ph idx="2" type="body"/>
          </p:nvPr>
        </p:nvSpPr>
        <p:spPr>
          <a:xfrm>
            <a:off x="4879025" y="500925"/>
            <a:ext cx="3954000" cy="543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000000"/>
                </a:solidFill>
                <a:highlight>
                  <a:srgbClr val="FFFFFF"/>
                </a:highlight>
                <a:latin typeface="Arial"/>
                <a:ea typeface="Arial"/>
                <a:cs typeface="Arial"/>
                <a:sym typeface="Arial"/>
              </a:rPr>
              <a:t>In 2005, an outbreak of West Nile virus (WNV) disease occurred in Sacramento County, California.</a:t>
            </a:r>
            <a:endParaRPr sz="1200">
              <a:solidFill>
                <a:srgbClr val="000000"/>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000">
              <a:solidFill>
                <a:srgbClr val="000000"/>
              </a:solidFill>
              <a:highlight>
                <a:srgbClr val="FFFFFF"/>
              </a:highlight>
              <a:latin typeface="Arial"/>
              <a:ea typeface="Arial"/>
              <a:cs typeface="Arial"/>
              <a:sym typeface="Arial"/>
            </a:endParaRPr>
          </a:p>
        </p:txBody>
      </p:sp>
      <p:sp>
        <p:nvSpPr>
          <p:cNvPr id="370" name="Google Shape;370;p42"/>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1" name="Google Shape;371;p42"/>
          <p:cNvPicPr preferRelativeResize="0"/>
          <p:nvPr/>
        </p:nvPicPr>
        <p:blipFill>
          <a:blip r:embed="rId3">
            <a:alphaModFix/>
          </a:blip>
          <a:stretch>
            <a:fillRect/>
          </a:stretch>
        </p:blipFill>
        <p:spPr>
          <a:xfrm>
            <a:off x="5631443" y="1220925"/>
            <a:ext cx="542982" cy="543000"/>
          </a:xfrm>
          <a:prstGeom prst="rect">
            <a:avLst/>
          </a:prstGeom>
          <a:noFill/>
          <a:ln>
            <a:noFill/>
          </a:ln>
        </p:spPr>
      </p:pic>
      <p:sp>
        <p:nvSpPr>
          <p:cNvPr id="372" name="Google Shape;372;p42"/>
          <p:cNvSpPr txBox="1"/>
          <p:nvPr/>
        </p:nvSpPr>
        <p:spPr>
          <a:xfrm>
            <a:off x="6098225" y="1264125"/>
            <a:ext cx="2232000" cy="330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1200">
                <a:solidFill>
                  <a:srgbClr val="333333"/>
                </a:solidFill>
                <a:highlight>
                  <a:srgbClr val="FFFFFF"/>
                </a:highlight>
              </a:rPr>
              <a:t>163 Human Cases Reported</a:t>
            </a:r>
            <a:r>
              <a:rPr b="1" lang="en" sz="1200">
                <a:solidFill>
                  <a:srgbClr val="333333"/>
                </a:solidFill>
                <a:highlight>
                  <a:srgbClr val="FFFFFF"/>
                </a:highlight>
              </a:rPr>
              <a:t> </a:t>
            </a:r>
            <a:endParaRPr b="1"/>
          </a:p>
        </p:txBody>
      </p:sp>
      <p:pic>
        <p:nvPicPr>
          <p:cNvPr id="373" name="Google Shape;373;p42"/>
          <p:cNvPicPr preferRelativeResize="0"/>
          <p:nvPr/>
        </p:nvPicPr>
        <p:blipFill>
          <a:blip r:embed="rId4">
            <a:alphaModFix/>
          </a:blip>
          <a:stretch>
            <a:fillRect/>
          </a:stretch>
        </p:blipFill>
        <p:spPr>
          <a:xfrm>
            <a:off x="5430553" y="2453655"/>
            <a:ext cx="542975" cy="542995"/>
          </a:xfrm>
          <a:prstGeom prst="rect">
            <a:avLst/>
          </a:prstGeom>
          <a:noFill/>
          <a:ln>
            <a:noFill/>
          </a:ln>
        </p:spPr>
      </p:pic>
      <p:pic>
        <p:nvPicPr>
          <p:cNvPr id="374" name="Google Shape;374;p42"/>
          <p:cNvPicPr preferRelativeResize="0"/>
          <p:nvPr/>
        </p:nvPicPr>
        <p:blipFill>
          <a:blip r:embed="rId5">
            <a:alphaModFix/>
          </a:blip>
          <a:stretch>
            <a:fillRect/>
          </a:stretch>
        </p:blipFill>
        <p:spPr>
          <a:xfrm>
            <a:off x="7549950" y="2453672"/>
            <a:ext cx="542975" cy="542975"/>
          </a:xfrm>
          <a:prstGeom prst="rect">
            <a:avLst/>
          </a:prstGeom>
          <a:noFill/>
          <a:ln>
            <a:noFill/>
          </a:ln>
        </p:spPr>
      </p:pic>
      <p:sp>
        <p:nvSpPr>
          <p:cNvPr id="375" name="Google Shape;375;p42"/>
          <p:cNvSpPr txBox="1"/>
          <p:nvPr>
            <p:ph idx="2" type="body"/>
          </p:nvPr>
        </p:nvSpPr>
        <p:spPr>
          <a:xfrm>
            <a:off x="4879025" y="1895738"/>
            <a:ext cx="3954000" cy="543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000000"/>
                </a:solidFill>
                <a:highlight>
                  <a:srgbClr val="FFFFFF"/>
                </a:highlight>
                <a:latin typeface="Arial"/>
                <a:ea typeface="Arial"/>
                <a:cs typeface="Arial"/>
                <a:sym typeface="Arial"/>
              </a:rPr>
              <a:t>Economic Impact of the Outbreak </a:t>
            </a:r>
            <a:endParaRPr b="1" sz="1200">
              <a:solidFill>
                <a:srgbClr val="000000"/>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000">
              <a:solidFill>
                <a:srgbClr val="000000"/>
              </a:solidFill>
              <a:highlight>
                <a:srgbClr val="FFFFFF"/>
              </a:highlight>
              <a:latin typeface="Arial"/>
              <a:ea typeface="Arial"/>
              <a:cs typeface="Arial"/>
              <a:sym typeface="Arial"/>
            </a:endParaRPr>
          </a:p>
        </p:txBody>
      </p:sp>
      <p:sp>
        <p:nvSpPr>
          <p:cNvPr id="376" name="Google Shape;376;p42"/>
          <p:cNvSpPr txBox="1"/>
          <p:nvPr/>
        </p:nvSpPr>
        <p:spPr>
          <a:xfrm>
            <a:off x="4672575" y="2968675"/>
            <a:ext cx="2232000" cy="6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333333"/>
                </a:solidFill>
                <a:highlight>
                  <a:srgbClr val="FFFFFF"/>
                </a:highlight>
              </a:rPr>
              <a:t>Vector Control Costs $701,790 (~477</a:t>
            </a:r>
            <a:r>
              <a:rPr lang="en" sz="1200"/>
              <a:t>m</a:t>
            </a:r>
            <a:r>
              <a:rPr baseline="30000" lang="en" sz="1200"/>
              <a:t>2</a:t>
            </a:r>
            <a:r>
              <a:rPr lang="en" sz="1200">
                <a:solidFill>
                  <a:srgbClr val="333333"/>
                </a:solidFill>
                <a:highlight>
                  <a:srgbClr val="FFFFFF"/>
                </a:highlight>
              </a:rPr>
              <a:t>)</a:t>
            </a:r>
            <a:endParaRPr baseline="30000" sz="1200"/>
          </a:p>
          <a:p>
            <a:pPr indent="0" lvl="0" marL="0" rtl="0" algn="ctr">
              <a:lnSpc>
                <a:spcPct val="115000"/>
              </a:lnSpc>
              <a:spcBef>
                <a:spcPts val="1600"/>
              </a:spcBef>
              <a:spcAft>
                <a:spcPts val="0"/>
              </a:spcAft>
              <a:buNone/>
            </a:pPr>
            <a:r>
              <a:t/>
            </a:r>
            <a:endParaRPr sz="1200">
              <a:solidFill>
                <a:srgbClr val="333333"/>
              </a:solidFill>
              <a:highlight>
                <a:srgbClr val="FFFFFF"/>
              </a:highlight>
            </a:endParaRPr>
          </a:p>
          <a:p>
            <a:pPr indent="0" lvl="0" marL="0" rtl="0" algn="l">
              <a:lnSpc>
                <a:spcPct val="115000"/>
              </a:lnSpc>
              <a:spcBef>
                <a:spcPts val="1600"/>
              </a:spcBef>
              <a:spcAft>
                <a:spcPts val="1600"/>
              </a:spcAft>
              <a:buNone/>
            </a:pPr>
            <a:r>
              <a:rPr b="1" lang="en" sz="1200">
                <a:solidFill>
                  <a:srgbClr val="333333"/>
                </a:solidFill>
                <a:highlight>
                  <a:srgbClr val="FFFFFF"/>
                </a:highlight>
              </a:rPr>
              <a:t> </a:t>
            </a:r>
            <a:endParaRPr b="1"/>
          </a:p>
        </p:txBody>
      </p:sp>
      <p:sp>
        <p:nvSpPr>
          <p:cNvPr id="377" name="Google Shape;377;p42"/>
          <p:cNvSpPr txBox="1"/>
          <p:nvPr/>
        </p:nvSpPr>
        <p:spPr>
          <a:xfrm>
            <a:off x="6997400" y="2943525"/>
            <a:ext cx="1742400" cy="674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1200">
                <a:solidFill>
                  <a:srgbClr val="333333"/>
                </a:solidFill>
                <a:highlight>
                  <a:srgbClr val="FFFFFF"/>
                </a:highlight>
              </a:rPr>
              <a:t>Medical Treatment &amp; Productivity Lost </a:t>
            </a:r>
            <a:r>
              <a:rPr lang="en" sz="1200">
                <a:solidFill>
                  <a:srgbClr val="333333"/>
                </a:solidFill>
                <a:highlight>
                  <a:srgbClr val="FFFFFF"/>
                </a:highlight>
              </a:rPr>
              <a:t> $2.28 Mil</a:t>
            </a:r>
            <a:endParaRPr sz="1200">
              <a:solidFill>
                <a:srgbClr val="333333"/>
              </a:solidFill>
              <a:highlight>
                <a:srgbClr val="FFFFFF"/>
              </a:highlight>
            </a:endParaRPr>
          </a:p>
          <a:p>
            <a:pPr indent="0" lvl="0" marL="0" rtl="0" algn="l">
              <a:lnSpc>
                <a:spcPct val="115000"/>
              </a:lnSpc>
              <a:spcBef>
                <a:spcPts val="1600"/>
              </a:spcBef>
              <a:spcAft>
                <a:spcPts val="1600"/>
              </a:spcAft>
              <a:buNone/>
            </a:pPr>
            <a:r>
              <a:rPr b="1" lang="en" sz="1200">
                <a:solidFill>
                  <a:srgbClr val="333333"/>
                </a:solidFill>
                <a:highlight>
                  <a:srgbClr val="FFFFFF"/>
                </a:highlight>
              </a:rPr>
              <a:t> </a:t>
            </a:r>
            <a:endParaRPr b="1"/>
          </a:p>
        </p:txBody>
      </p:sp>
      <p:sp>
        <p:nvSpPr>
          <p:cNvPr id="378" name="Google Shape;378;p42"/>
          <p:cNvSpPr txBox="1"/>
          <p:nvPr/>
        </p:nvSpPr>
        <p:spPr>
          <a:xfrm>
            <a:off x="4962150" y="4155625"/>
            <a:ext cx="3870900" cy="67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highlight>
                  <a:srgbClr val="FFFFFF"/>
                </a:highlight>
              </a:rPr>
              <a:t>Total economic impact: $2.98 million. </a:t>
            </a:r>
            <a:endParaRPr sz="1200">
              <a:highlight>
                <a:srgbClr val="FFFFFF"/>
              </a:highlight>
            </a:endParaRPr>
          </a:p>
          <a:p>
            <a:pPr indent="0" lvl="0" marL="0" rtl="0" algn="l">
              <a:spcBef>
                <a:spcPts val="0"/>
              </a:spcBef>
              <a:spcAft>
                <a:spcPts val="0"/>
              </a:spcAft>
              <a:buNone/>
            </a:pPr>
            <a:r>
              <a:rPr lang="en" sz="1200">
                <a:highlight>
                  <a:srgbClr val="FFFFFF"/>
                </a:highlight>
              </a:rPr>
              <a:t>Only 15 prevented cases of West Nile neuroinvasive disease to make the emergency spray cost-effective.</a:t>
            </a:r>
            <a:endParaRPr sz="1200"/>
          </a:p>
        </p:txBody>
      </p:sp>
      <p:sp>
        <p:nvSpPr>
          <p:cNvPr id="379" name="Google Shape;379;p42"/>
          <p:cNvSpPr txBox="1"/>
          <p:nvPr>
            <p:ph idx="2" type="body"/>
          </p:nvPr>
        </p:nvSpPr>
        <p:spPr>
          <a:xfrm>
            <a:off x="4920600" y="3777470"/>
            <a:ext cx="3954000" cy="3303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1200">
                <a:solidFill>
                  <a:srgbClr val="000000"/>
                </a:solidFill>
                <a:highlight>
                  <a:srgbClr val="FFFFFF"/>
                </a:highlight>
                <a:latin typeface="Arial"/>
                <a:ea typeface="Arial"/>
                <a:cs typeface="Arial"/>
                <a:sym typeface="Arial"/>
              </a:rPr>
              <a:t>Cost Benefit Analysis</a:t>
            </a:r>
            <a:endParaRPr b="1" sz="1200">
              <a:solidFill>
                <a:srgbClr val="000000"/>
              </a:solidFill>
              <a:highlight>
                <a:srgbClr val="FFFFFF"/>
              </a:highlight>
              <a:latin typeface="Arial"/>
              <a:ea typeface="Arial"/>
              <a:cs typeface="Arial"/>
              <a:sym typeface="Arial"/>
            </a:endParaRPr>
          </a:p>
          <a:p>
            <a:pPr indent="0" lvl="0" marL="0" rtl="0" algn="l">
              <a:spcBef>
                <a:spcPts val="1600"/>
              </a:spcBef>
              <a:spcAft>
                <a:spcPts val="1600"/>
              </a:spcAft>
              <a:buNone/>
            </a:pPr>
            <a:r>
              <a:t/>
            </a:r>
            <a:endParaRPr sz="1000">
              <a:solidFill>
                <a:srgbClr val="000000"/>
              </a:solidFill>
              <a:highlight>
                <a:srgbClr val="FFFFFF"/>
              </a:highlight>
              <a:latin typeface="Arial"/>
              <a:ea typeface="Arial"/>
              <a:cs typeface="Arial"/>
              <a:sym typeface="Arial"/>
            </a:endParaRPr>
          </a:p>
        </p:txBody>
      </p:sp>
      <p:sp>
        <p:nvSpPr>
          <p:cNvPr id="380" name="Google Shape;380;p42"/>
          <p:cNvSpPr txBox="1"/>
          <p:nvPr/>
        </p:nvSpPr>
        <p:spPr>
          <a:xfrm>
            <a:off x="5826475" y="4878175"/>
            <a:ext cx="3870900" cy="3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t>Source: National Center Biotechnology Information </a:t>
            </a:r>
            <a:endParaRPr/>
          </a:p>
        </p:txBody>
      </p:sp>
      <p:pic>
        <p:nvPicPr>
          <p:cNvPr id="381" name="Google Shape;381;p42"/>
          <p:cNvPicPr preferRelativeResize="0"/>
          <p:nvPr/>
        </p:nvPicPr>
        <p:blipFill rotWithShape="1">
          <a:blip r:embed="rId6">
            <a:alphaModFix/>
          </a:blip>
          <a:srcRect b="0" l="0" r="556" t="0"/>
          <a:stretch/>
        </p:blipFill>
        <p:spPr>
          <a:xfrm>
            <a:off x="69475" y="1196325"/>
            <a:ext cx="4434074" cy="2621400"/>
          </a:xfrm>
          <a:prstGeom prst="rect">
            <a:avLst/>
          </a:prstGeom>
          <a:noFill/>
          <a:ln>
            <a:noFill/>
          </a:ln>
        </p:spPr>
      </p:pic>
      <p:pic>
        <p:nvPicPr>
          <p:cNvPr id="382" name="Google Shape;382;p42"/>
          <p:cNvPicPr preferRelativeResize="0"/>
          <p:nvPr/>
        </p:nvPicPr>
        <p:blipFill rotWithShape="1">
          <a:blip r:embed="rId7">
            <a:alphaModFix/>
          </a:blip>
          <a:srcRect b="0" l="596" r="0" t="0"/>
          <a:stretch/>
        </p:blipFill>
        <p:spPr>
          <a:xfrm>
            <a:off x="69475" y="3195450"/>
            <a:ext cx="4434074" cy="11248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sp>
        <p:nvSpPr>
          <p:cNvPr id="387" name="Google Shape;387;p43"/>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&amp; Recommendation</a:t>
            </a:r>
            <a:endParaRPr/>
          </a:p>
        </p:txBody>
      </p:sp>
      <p:sp>
        <p:nvSpPr>
          <p:cNvPr id="388" name="Google Shape;388;p43"/>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43"/>
          <p:cNvSpPr txBox="1"/>
          <p:nvPr>
            <p:ph idx="2" type="body"/>
          </p:nvPr>
        </p:nvSpPr>
        <p:spPr>
          <a:xfrm>
            <a:off x="4879025" y="500925"/>
            <a:ext cx="3954000" cy="4111500"/>
          </a:xfrm>
          <a:prstGeom prst="rect">
            <a:avLst/>
          </a:prstGeom>
        </p:spPr>
        <p:txBody>
          <a:bodyPr anchorCtr="0" anchor="t" bIns="91425" lIns="91425" spcFirstLastPara="1" rIns="91425" wrap="square" tIns="91425">
            <a:noAutofit/>
          </a:bodyPr>
          <a:lstStyle/>
          <a:p>
            <a:pPr indent="-304800" lvl="0" marL="457200" rtl="0" algn="l">
              <a:spcBef>
                <a:spcPts val="1900"/>
              </a:spcBef>
              <a:spcAft>
                <a:spcPts val="0"/>
              </a:spcAft>
              <a:buClr>
                <a:srgbClr val="333333"/>
              </a:buClr>
              <a:buSzPts val="1200"/>
              <a:buFont typeface="Arial"/>
              <a:buChar char="●"/>
            </a:pPr>
            <a:r>
              <a:rPr lang="en" sz="1200">
                <a:solidFill>
                  <a:srgbClr val="333333"/>
                </a:solidFill>
                <a:latin typeface="Arial"/>
                <a:ea typeface="Arial"/>
                <a:cs typeface="Arial"/>
                <a:sym typeface="Arial"/>
              </a:rPr>
              <a:t>Jul and Aug as the target month for vector control </a:t>
            </a:r>
            <a:endParaRPr sz="1200">
              <a:solidFill>
                <a:srgbClr val="333333"/>
              </a:solidFill>
              <a:latin typeface="Arial"/>
              <a:ea typeface="Arial"/>
              <a:cs typeface="Arial"/>
              <a:sym typeface="Arial"/>
            </a:endParaRPr>
          </a:p>
          <a:p>
            <a:pPr indent="-304800" lvl="0" marL="457200" rtl="0" algn="l">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To monitor the predicted 9 clusters in 2014 as areas with a higher risk of WNV outbreak.</a:t>
            </a:r>
            <a:endParaRPr sz="1200">
              <a:solidFill>
                <a:srgbClr val="333333"/>
              </a:solidFill>
              <a:latin typeface="Arial"/>
              <a:ea typeface="Arial"/>
              <a:cs typeface="Arial"/>
              <a:sym typeface="Arial"/>
            </a:endParaRPr>
          </a:p>
          <a:p>
            <a:pPr indent="-304800" lvl="0" marL="457200" rtl="0" algn="l">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The cost of vector control should also factor other trade-offs such impact on health, medical bills and loss in productivity in order to have a better sense of the overall economic cost</a:t>
            </a:r>
            <a:endParaRPr sz="1200">
              <a:solidFill>
                <a:srgbClr val="333333"/>
              </a:solidFill>
              <a:latin typeface="Arial"/>
              <a:ea typeface="Arial"/>
              <a:cs typeface="Arial"/>
              <a:sym typeface="Arial"/>
            </a:endParaRPr>
          </a:p>
          <a:p>
            <a:pPr indent="-304800" lvl="0" marL="457200" rtl="0" algn="l">
              <a:spcBef>
                <a:spcPts val="0"/>
              </a:spcBef>
              <a:spcAft>
                <a:spcPts val="0"/>
              </a:spcAft>
              <a:buClr>
                <a:srgbClr val="333333"/>
              </a:buClr>
              <a:buSzPts val="1200"/>
              <a:buFont typeface="Arial"/>
              <a:buChar char="●"/>
            </a:pPr>
            <a:r>
              <a:rPr lang="en" sz="1200">
                <a:solidFill>
                  <a:srgbClr val="333333"/>
                </a:solidFill>
                <a:latin typeface="Arial"/>
                <a:ea typeface="Arial"/>
                <a:cs typeface="Arial"/>
                <a:sym typeface="Arial"/>
              </a:rPr>
              <a:t>Future work would include the use of medical data and the costs to have a more complete analysis.</a:t>
            </a:r>
            <a:endParaRPr sz="1200">
              <a:solidFill>
                <a:srgbClr val="333333"/>
              </a:solidFill>
              <a:latin typeface="Arial"/>
              <a:ea typeface="Arial"/>
              <a:cs typeface="Arial"/>
              <a:sym typeface="Arial"/>
            </a:endParaRPr>
          </a:p>
          <a:p>
            <a:pPr indent="0" lvl="0" marL="0" rtl="0" algn="l">
              <a:spcBef>
                <a:spcPts val="0"/>
              </a:spcBef>
              <a:spcAft>
                <a:spcPts val="16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 name="Shape 91"/>
        <p:cNvGrpSpPr/>
        <p:nvPr/>
      </p:nvGrpSpPr>
      <p:grpSpPr>
        <a:xfrm>
          <a:off x="0" y="0"/>
          <a:ext cx="0" cy="0"/>
          <a:chOff x="0" y="0"/>
          <a:chExt cx="0" cy="0"/>
        </a:xfrm>
      </p:grpSpPr>
      <p:sp>
        <p:nvSpPr>
          <p:cNvPr id="92" name="Google Shape;92;p16"/>
          <p:cNvSpPr txBox="1"/>
          <p:nvPr>
            <p:ph type="title"/>
          </p:nvPr>
        </p:nvSpPr>
        <p:spPr>
          <a:xfrm>
            <a:off x="311725" y="500925"/>
            <a:ext cx="8520600" cy="623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Workflow</a:t>
            </a:r>
            <a:endParaRPr/>
          </a:p>
        </p:txBody>
      </p:sp>
      <p:sp>
        <p:nvSpPr>
          <p:cNvPr id="93" name="Google Shape;93;p16"/>
          <p:cNvSpPr txBox="1"/>
          <p:nvPr>
            <p:ph idx="4294967295" type="body"/>
          </p:nvPr>
        </p:nvSpPr>
        <p:spPr>
          <a:xfrm>
            <a:off x="3949750" y="1905675"/>
            <a:ext cx="2544300" cy="271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a:p>
            <a:pPr indent="0" lvl="0" marL="0" rtl="0" algn="l">
              <a:spcBef>
                <a:spcPts val="1600"/>
              </a:spcBef>
              <a:spcAft>
                <a:spcPts val="0"/>
              </a:spcAft>
              <a:buNone/>
            </a:pPr>
            <a:r>
              <a:rPr lang="en"/>
              <a:t>Cleaning &amp; Considerations</a:t>
            </a:r>
            <a:endParaRPr/>
          </a:p>
          <a:p>
            <a:pPr indent="0" lvl="0" marL="0" rtl="0" algn="l">
              <a:spcBef>
                <a:spcPts val="1600"/>
              </a:spcBef>
              <a:spcAft>
                <a:spcPts val="0"/>
              </a:spcAft>
              <a:buNone/>
            </a:pPr>
            <a:r>
              <a:rPr lang="en"/>
              <a:t>EDA</a:t>
            </a:r>
            <a:endParaRPr/>
          </a:p>
          <a:p>
            <a:pPr indent="0" lvl="0" marL="0" rtl="0" algn="l">
              <a:spcBef>
                <a:spcPts val="1600"/>
              </a:spcBef>
              <a:spcAft>
                <a:spcPts val="0"/>
              </a:spcAft>
              <a:buNone/>
            </a:pPr>
            <a:r>
              <a:rPr lang="en"/>
              <a:t>Feature Engineering</a:t>
            </a:r>
            <a:endParaRPr/>
          </a:p>
          <a:p>
            <a:pPr indent="0" lvl="0" marL="0" rtl="0" algn="l">
              <a:spcBef>
                <a:spcPts val="1600"/>
              </a:spcBef>
              <a:spcAft>
                <a:spcPts val="0"/>
              </a:spcAft>
              <a:buNone/>
            </a:pPr>
            <a:r>
              <a:rPr lang="en"/>
              <a:t>Model Evaluation &amp; Selection</a:t>
            </a:r>
            <a:endParaRPr/>
          </a:p>
          <a:p>
            <a:pPr indent="0" lvl="0" marL="0" rtl="0" algn="l">
              <a:spcBef>
                <a:spcPts val="1600"/>
              </a:spcBef>
              <a:spcAft>
                <a:spcPts val="1600"/>
              </a:spcAft>
              <a:buNone/>
            </a:pPr>
            <a:r>
              <a:rPr lang="en"/>
              <a:t>Cost-benefit Analysis </a:t>
            </a:r>
            <a:endParaRPr/>
          </a:p>
        </p:txBody>
      </p:sp>
      <p:pic>
        <p:nvPicPr>
          <p:cNvPr id="94" name="Google Shape;94;p16"/>
          <p:cNvPicPr preferRelativeResize="0"/>
          <p:nvPr/>
        </p:nvPicPr>
        <p:blipFill>
          <a:blip r:embed="rId3">
            <a:alphaModFix/>
          </a:blip>
          <a:stretch>
            <a:fillRect/>
          </a:stretch>
        </p:blipFill>
        <p:spPr>
          <a:xfrm>
            <a:off x="3065250" y="2267625"/>
            <a:ext cx="479700" cy="479700"/>
          </a:xfrm>
          <a:prstGeom prst="rect">
            <a:avLst/>
          </a:prstGeom>
          <a:noFill/>
          <a:ln>
            <a:noFill/>
          </a:ln>
        </p:spPr>
      </p:pic>
      <p:pic>
        <p:nvPicPr>
          <p:cNvPr id="95" name="Google Shape;95;p16"/>
          <p:cNvPicPr preferRelativeResize="0"/>
          <p:nvPr/>
        </p:nvPicPr>
        <p:blipFill>
          <a:blip r:embed="rId4">
            <a:alphaModFix/>
          </a:blip>
          <a:stretch>
            <a:fillRect/>
          </a:stretch>
        </p:blipFill>
        <p:spPr>
          <a:xfrm>
            <a:off x="3162300" y="4144550"/>
            <a:ext cx="479700" cy="479700"/>
          </a:xfrm>
          <a:prstGeom prst="rect">
            <a:avLst/>
          </a:prstGeom>
          <a:noFill/>
          <a:ln>
            <a:noFill/>
          </a:ln>
        </p:spPr>
      </p:pic>
      <p:pic>
        <p:nvPicPr>
          <p:cNvPr id="96" name="Google Shape;96;p16"/>
          <p:cNvPicPr preferRelativeResize="0"/>
          <p:nvPr/>
        </p:nvPicPr>
        <p:blipFill>
          <a:blip r:embed="rId5">
            <a:alphaModFix/>
          </a:blip>
          <a:stretch>
            <a:fillRect/>
          </a:stretch>
        </p:blipFill>
        <p:spPr>
          <a:xfrm>
            <a:off x="3086100" y="1937544"/>
            <a:ext cx="479700" cy="479700"/>
          </a:xfrm>
          <a:prstGeom prst="rect">
            <a:avLst/>
          </a:prstGeom>
          <a:noFill/>
          <a:ln>
            <a:noFill/>
          </a:ln>
        </p:spPr>
      </p:pic>
      <p:pic>
        <p:nvPicPr>
          <p:cNvPr id="97" name="Google Shape;97;p16"/>
          <p:cNvPicPr preferRelativeResize="0"/>
          <p:nvPr/>
        </p:nvPicPr>
        <p:blipFill>
          <a:blip r:embed="rId6">
            <a:alphaModFix/>
          </a:blip>
          <a:stretch>
            <a:fillRect/>
          </a:stretch>
        </p:blipFill>
        <p:spPr>
          <a:xfrm>
            <a:off x="3104000" y="3664850"/>
            <a:ext cx="479700" cy="479700"/>
          </a:xfrm>
          <a:prstGeom prst="rect">
            <a:avLst/>
          </a:prstGeom>
          <a:noFill/>
          <a:ln>
            <a:noFill/>
          </a:ln>
        </p:spPr>
      </p:pic>
      <p:pic>
        <p:nvPicPr>
          <p:cNvPr id="98" name="Google Shape;98;p16"/>
          <p:cNvPicPr preferRelativeResize="0"/>
          <p:nvPr/>
        </p:nvPicPr>
        <p:blipFill>
          <a:blip r:embed="rId7">
            <a:alphaModFix/>
          </a:blip>
          <a:stretch>
            <a:fillRect/>
          </a:stretch>
        </p:blipFill>
        <p:spPr>
          <a:xfrm>
            <a:off x="3113775" y="2725000"/>
            <a:ext cx="479700" cy="479700"/>
          </a:xfrm>
          <a:prstGeom prst="rect">
            <a:avLst/>
          </a:prstGeom>
          <a:noFill/>
          <a:ln>
            <a:noFill/>
          </a:ln>
        </p:spPr>
      </p:pic>
      <p:pic>
        <p:nvPicPr>
          <p:cNvPr id="99" name="Google Shape;99;p16"/>
          <p:cNvPicPr preferRelativeResize="0"/>
          <p:nvPr/>
        </p:nvPicPr>
        <p:blipFill>
          <a:blip r:embed="rId8">
            <a:alphaModFix/>
          </a:blip>
          <a:stretch>
            <a:fillRect/>
          </a:stretch>
        </p:blipFill>
        <p:spPr>
          <a:xfrm>
            <a:off x="3104000" y="3185150"/>
            <a:ext cx="479700" cy="479700"/>
          </a:xfrm>
          <a:prstGeom prst="rect">
            <a:avLst/>
          </a:prstGeom>
          <a:noFill/>
          <a:ln>
            <a:noFill/>
          </a:ln>
        </p:spPr>
      </p:pic>
      <p:cxnSp>
        <p:nvCxnSpPr>
          <p:cNvPr id="100" name="Google Shape;100;p16"/>
          <p:cNvCxnSpPr/>
          <p:nvPr/>
        </p:nvCxnSpPr>
        <p:spPr>
          <a:xfrm>
            <a:off x="3804950" y="1970650"/>
            <a:ext cx="37200" cy="26028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 name="Shape 104"/>
        <p:cNvGrpSpPr/>
        <p:nvPr/>
      </p:nvGrpSpPr>
      <p:grpSpPr>
        <a:xfrm>
          <a:off x="0" y="0"/>
          <a:ext cx="0" cy="0"/>
          <a:chOff x="0" y="0"/>
          <a:chExt cx="0" cy="0"/>
        </a:xfrm>
      </p:grpSpPr>
      <p:sp>
        <p:nvSpPr>
          <p:cNvPr id="105" name="Google Shape;105;p17"/>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Dataset</a:t>
            </a:r>
            <a:endParaRPr/>
          </a:p>
        </p:txBody>
      </p:sp>
      <p:sp>
        <p:nvSpPr>
          <p:cNvPr id="106" name="Google Shape;106;p17"/>
          <p:cNvSpPr txBox="1"/>
          <p:nvPr>
            <p:ph idx="2" type="body"/>
          </p:nvPr>
        </p:nvSpPr>
        <p:spPr>
          <a:xfrm>
            <a:off x="7019100" y="577675"/>
            <a:ext cx="2133900" cy="411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accent5"/>
                </a:solidFill>
              </a:rPr>
              <a:t>Train</a:t>
            </a:r>
            <a:br>
              <a:rPr b="1" lang="en" u="sng">
                <a:solidFill>
                  <a:schemeClr val="accent5"/>
                </a:solidFill>
              </a:rPr>
            </a:br>
            <a:endParaRPr b="1" u="sng">
              <a:solidFill>
                <a:schemeClr val="accent5"/>
              </a:solidFill>
            </a:endParaRPr>
          </a:p>
          <a:p>
            <a:pPr indent="0" lvl="0" marL="0" rtl="0" algn="l">
              <a:spcBef>
                <a:spcPts val="1600"/>
              </a:spcBef>
              <a:spcAft>
                <a:spcPts val="0"/>
              </a:spcAft>
              <a:buNone/>
            </a:pPr>
            <a:br>
              <a:rPr lang="en">
                <a:solidFill>
                  <a:schemeClr val="accent5"/>
                </a:solidFill>
              </a:rPr>
            </a:br>
            <a:r>
              <a:rPr lang="en">
                <a:solidFill>
                  <a:schemeClr val="accent5"/>
                </a:solidFill>
              </a:rPr>
              <a:t>Date (2007, 09, 11, 13)</a:t>
            </a:r>
            <a:br>
              <a:rPr lang="en">
                <a:solidFill>
                  <a:schemeClr val="accent5"/>
                </a:solidFill>
              </a:rPr>
            </a:br>
            <a:r>
              <a:rPr lang="en">
                <a:solidFill>
                  <a:schemeClr val="accent5"/>
                </a:solidFill>
              </a:rPr>
              <a:t>Address</a:t>
            </a:r>
            <a:br>
              <a:rPr lang="en">
                <a:solidFill>
                  <a:schemeClr val="accent5"/>
                </a:solidFill>
              </a:rPr>
            </a:br>
            <a:r>
              <a:rPr lang="en">
                <a:solidFill>
                  <a:schemeClr val="accent5"/>
                </a:solidFill>
              </a:rPr>
              <a:t>Species</a:t>
            </a:r>
            <a:br>
              <a:rPr lang="en">
                <a:solidFill>
                  <a:schemeClr val="accent5"/>
                </a:solidFill>
              </a:rPr>
            </a:br>
            <a:r>
              <a:rPr lang="en">
                <a:solidFill>
                  <a:schemeClr val="accent5"/>
                </a:solidFill>
              </a:rPr>
              <a:t>Block</a:t>
            </a:r>
            <a:br>
              <a:rPr lang="en">
                <a:solidFill>
                  <a:schemeClr val="accent5"/>
                </a:solidFill>
              </a:rPr>
            </a:br>
            <a:r>
              <a:rPr lang="en">
                <a:solidFill>
                  <a:schemeClr val="accent5"/>
                </a:solidFill>
              </a:rPr>
              <a:t>Street</a:t>
            </a:r>
            <a:br>
              <a:rPr lang="en">
                <a:solidFill>
                  <a:schemeClr val="accent5"/>
                </a:solidFill>
              </a:rPr>
            </a:br>
            <a:r>
              <a:rPr lang="en">
                <a:solidFill>
                  <a:schemeClr val="accent5"/>
                </a:solidFill>
              </a:rPr>
              <a:t>Trap</a:t>
            </a:r>
            <a:br>
              <a:rPr lang="en">
                <a:solidFill>
                  <a:schemeClr val="accent5"/>
                </a:solidFill>
              </a:rPr>
            </a:br>
            <a:r>
              <a:rPr lang="en">
                <a:solidFill>
                  <a:schemeClr val="accent5"/>
                </a:solidFill>
              </a:rPr>
              <a:t>AddressNumberAndStreet</a:t>
            </a:r>
            <a:br>
              <a:rPr lang="en">
                <a:solidFill>
                  <a:schemeClr val="accent5"/>
                </a:solidFill>
              </a:rPr>
            </a:br>
            <a:r>
              <a:rPr lang="en">
                <a:solidFill>
                  <a:schemeClr val="accent5"/>
                </a:solidFill>
              </a:rPr>
              <a:t>Latitude</a:t>
            </a:r>
            <a:br>
              <a:rPr lang="en">
                <a:solidFill>
                  <a:schemeClr val="accent5"/>
                </a:solidFill>
              </a:rPr>
            </a:br>
            <a:r>
              <a:rPr lang="en">
                <a:solidFill>
                  <a:schemeClr val="accent5"/>
                </a:solidFill>
              </a:rPr>
              <a:t>Longitude</a:t>
            </a:r>
            <a:br>
              <a:rPr lang="en">
                <a:solidFill>
                  <a:schemeClr val="accent5"/>
                </a:solidFill>
              </a:rPr>
            </a:br>
            <a:r>
              <a:rPr lang="en">
                <a:solidFill>
                  <a:schemeClr val="accent5"/>
                </a:solidFill>
              </a:rPr>
              <a:t>Address Accuracy</a:t>
            </a:r>
            <a:br>
              <a:rPr lang="en">
                <a:solidFill>
                  <a:schemeClr val="accent5"/>
                </a:solidFill>
              </a:rPr>
            </a:br>
            <a:r>
              <a:rPr lang="en">
                <a:solidFill>
                  <a:schemeClr val="accent5"/>
                </a:solidFill>
              </a:rPr>
              <a:t>NumMosquitos</a:t>
            </a:r>
            <a:br>
              <a:rPr lang="en">
                <a:solidFill>
                  <a:schemeClr val="accent5"/>
                </a:solidFill>
              </a:rPr>
            </a:br>
            <a:r>
              <a:rPr lang="en">
                <a:solidFill>
                  <a:schemeClr val="accent5"/>
                </a:solidFill>
              </a:rPr>
              <a:t>WnvPresent</a:t>
            </a:r>
            <a:endParaRPr>
              <a:solidFill>
                <a:schemeClr val="accent5"/>
              </a:solidFill>
            </a:endParaRPr>
          </a:p>
          <a:p>
            <a:pPr indent="0" lvl="0" marL="0" rtl="0" algn="l">
              <a:spcBef>
                <a:spcPts val="1600"/>
              </a:spcBef>
              <a:spcAft>
                <a:spcPts val="1600"/>
              </a:spcAft>
              <a:buNone/>
            </a:pPr>
            <a:r>
              <a:t/>
            </a:r>
            <a:endParaRPr/>
          </a:p>
        </p:txBody>
      </p:sp>
      <p:sp>
        <p:nvSpPr>
          <p:cNvPr id="107" name="Google Shape;107;p17"/>
          <p:cNvSpPr txBox="1"/>
          <p:nvPr>
            <p:ph idx="2" type="body"/>
          </p:nvPr>
        </p:nvSpPr>
        <p:spPr>
          <a:xfrm>
            <a:off x="311300" y="1187625"/>
            <a:ext cx="2709000" cy="32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9900"/>
                </a:solidFill>
              </a:rPr>
              <a:t>Weather</a:t>
            </a:r>
            <a:endParaRPr b="1" u="sng">
              <a:solidFill>
                <a:srgbClr val="FF9900"/>
              </a:solidFill>
            </a:endParaRPr>
          </a:p>
          <a:p>
            <a:pPr indent="0" lvl="0" marL="0" rtl="0" algn="l">
              <a:spcBef>
                <a:spcPts val="1600"/>
              </a:spcBef>
              <a:spcAft>
                <a:spcPts val="0"/>
              </a:spcAft>
              <a:buNone/>
            </a:pPr>
            <a:r>
              <a:rPr lang="en">
                <a:solidFill>
                  <a:srgbClr val="FF9900"/>
                </a:solidFill>
              </a:rPr>
              <a:t>Station</a:t>
            </a:r>
            <a:br>
              <a:rPr lang="en">
                <a:solidFill>
                  <a:srgbClr val="FF9900"/>
                </a:solidFill>
              </a:rPr>
            </a:br>
            <a:r>
              <a:rPr lang="en">
                <a:solidFill>
                  <a:srgbClr val="FF9900"/>
                </a:solidFill>
              </a:rPr>
              <a:t>Date (2007-14)</a:t>
            </a:r>
            <a:br>
              <a:rPr lang="en">
                <a:solidFill>
                  <a:srgbClr val="FF9900"/>
                </a:solidFill>
              </a:rPr>
            </a:br>
            <a:r>
              <a:rPr lang="en">
                <a:solidFill>
                  <a:srgbClr val="FF9900"/>
                </a:solidFill>
              </a:rPr>
              <a:t>T.max</a:t>
            </a:r>
            <a:br>
              <a:rPr lang="en">
                <a:solidFill>
                  <a:srgbClr val="FF9900"/>
                </a:solidFill>
              </a:rPr>
            </a:br>
            <a:r>
              <a:rPr lang="en">
                <a:solidFill>
                  <a:srgbClr val="FF9900"/>
                </a:solidFill>
              </a:rPr>
              <a:t>T.min</a:t>
            </a:r>
            <a:br>
              <a:rPr lang="en">
                <a:solidFill>
                  <a:srgbClr val="FF9900"/>
                </a:solidFill>
              </a:rPr>
            </a:br>
            <a:r>
              <a:rPr lang="en">
                <a:solidFill>
                  <a:srgbClr val="FF9900"/>
                </a:solidFill>
              </a:rPr>
              <a:t>T.avg</a:t>
            </a:r>
            <a:br>
              <a:rPr lang="en">
                <a:solidFill>
                  <a:srgbClr val="FF9900"/>
                </a:solidFill>
              </a:rPr>
            </a:br>
            <a:r>
              <a:rPr lang="en">
                <a:solidFill>
                  <a:srgbClr val="FF9900"/>
                </a:solidFill>
              </a:rPr>
              <a:t>Depart</a:t>
            </a:r>
            <a:br>
              <a:rPr lang="en">
                <a:solidFill>
                  <a:srgbClr val="FF9900"/>
                </a:solidFill>
              </a:rPr>
            </a:br>
            <a:r>
              <a:rPr lang="en">
                <a:solidFill>
                  <a:srgbClr val="FF9900"/>
                </a:solidFill>
              </a:rPr>
              <a:t>Dewpoint</a:t>
            </a:r>
            <a:br>
              <a:rPr lang="en">
                <a:solidFill>
                  <a:srgbClr val="FF9900"/>
                </a:solidFill>
              </a:rPr>
            </a:br>
            <a:r>
              <a:rPr lang="en">
                <a:solidFill>
                  <a:srgbClr val="FF9900"/>
                </a:solidFill>
              </a:rPr>
              <a:t>Wetbulb</a:t>
            </a:r>
            <a:br>
              <a:rPr lang="en">
                <a:solidFill>
                  <a:srgbClr val="FF9900"/>
                </a:solidFill>
              </a:rPr>
            </a:br>
            <a:r>
              <a:rPr lang="en">
                <a:solidFill>
                  <a:srgbClr val="FF9900"/>
                </a:solidFill>
              </a:rPr>
              <a:t>Heat</a:t>
            </a:r>
            <a:br>
              <a:rPr lang="en">
                <a:solidFill>
                  <a:srgbClr val="FF9900"/>
                </a:solidFill>
              </a:rPr>
            </a:br>
            <a:r>
              <a:rPr lang="en">
                <a:solidFill>
                  <a:srgbClr val="FF9900"/>
                </a:solidFill>
              </a:rPr>
              <a:t>Cool</a:t>
            </a:r>
            <a:br>
              <a:rPr lang="en">
                <a:solidFill>
                  <a:srgbClr val="FF9900"/>
                </a:solidFill>
              </a:rPr>
            </a:br>
            <a:endParaRPr>
              <a:solidFill>
                <a:srgbClr val="FF9900"/>
              </a:solidFill>
            </a:endParaRPr>
          </a:p>
          <a:p>
            <a:pPr indent="0" lvl="0" marL="0" rtl="0" algn="l">
              <a:spcBef>
                <a:spcPts val="1600"/>
              </a:spcBef>
              <a:spcAft>
                <a:spcPts val="1600"/>
              </a:spcAft>
              <a:buNone/>
            </a:pPr>
            <a:r>
              <a:t/>
            </a:r>
            <a:endParaRPr>
              <a:solidFill>
                <a:srgbClr val="FF9900"/>
              </a:solidFill>
            </a:endParaRPr>
          </a:p>
        </p:txBody>
      </p:sp>
      <p:sp>
        <p:nvSpPr>
          <p:cNvPr id="108" name="Google Shape;108;p17"/>
          <p:cNvSpPr txBox="1"/>
          <p:nvPr>
            <p:ph idx="2" type="body"/>
          </p:nvPr>
        </p:nvSpPr>
        <p:spPr>
          <a:xfrm>
            <a:off x="1545050" y="1172025"/>
            <a:ext cx="2709000" cy="32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u="sng">
              <a:solidFill>
                <a:schemeClr val="accent5"/>
              </a:solidFill>
            </a:endParaRPr>
          </a:p>
          <a:p>
            <a:pPr indent="0" lvl="0" marL="0" rtl="0" algn="l">
              <a:spcBef>
                <a:spcPts val="1600"/>
              </a:spcBef>
              <a:spcAft>
                <a:spcPts val="0"/>
              </a:spcAft>
              <a:buNone/>
            </a:pPr>
            <a:r>
              <a:rPr lang="en">
                <a:solidFill>
                  <a:srgbClr val="FF9900"/>
                </a:solidFill>
              </a:rPr>
              <a:t>Sunrise</a:t>
            </a:r>
            <a:br>
              <a:rPr lang="en">
                <a:solidFill>
                  <a:srgbClr val="FF9900"/>
                </a:solidFill>
              </a:rPr>
            </a:br>
            <a:r>
              <a:rPr lang="en">
                <a:solidFill>
                  <a:srgbClr val="FF9900"/>
                </a:solidFill>
              </a:rPr>
              <a:t>Sunset</a:t>
            </a:r>
            <a:br>
              <a:rPr lang="en">
                <a:solidFill>
                  <a:srgbClr val="FF9900"/>
                </a:solidFill>
              </a:rPr>
            </a:br>
            <a:r>
              <a:rPr lang="en">
                <a:solidFill>
                  <a:srgbClr val="FF9900"/>
                </a:solidFill>
              </a:rPr>
              <a:t>Codesum</a:t>
            </a:r>
            <a:br>
              <a:rPr lang="en">
                <a:solidFill>
                  <a:srgbClr val="FF9900"/>
                </a:solidFill>
              </a:rPr>
            </a:br>
            <a:r>
              <a:rPr lang="en">
                <a:solidFill>
                  <a:srgbClr val="FF9900"/>
                </a:solidFill>
              </a:rPr>
              <a:t>Depth</a:t>
            </a:r>
            <a:br>
              <a:rPr lang="en">
                <a:solidFill>
                  <a:srgbClr val="FF9900"/>
                </a:solidFill>
              </a:rPr>
            </a:br>
            <a:r>
              <a:rPr lang="en">
                <a:solidFill>
                  <a:srgbClr val="FF9900"/>
                </a:solidFill>
              </a:rPr>
              <a:t>Water1</a:t>
            </a:r>
            <a:br>
              <a:rPr lang="en">
                <a:solidFill>
                  <a:srgbClr val="FF9900"/>
                </a:solidFill>
              </a:rPr>
            </a:br>
            <a:r>
              <a:rPr lang="en">
                <a:solidFill>
                  <a:srgbClr val="FF9900"/>
                </a:solidFill>
              </a:rPr>
              <a:t>Snowfall</a:t>
            </a:r>
            <a:br>
              <a:rPr lang="en">
                <a:solidFill>
                  <a:srgbClr val="FF9900"/>
                </a:solidFill>
              </a:rPr>
            </a:br>
            <a:r>
              <a:rPr lang="en">
                <a:solidFill>
                  <a:srgbClr val="FF9900"/>
                </a:solidFill>
              </a:rPr>
              <a:t>PreciTotal</a:t>
            </a:r>
            <a:br>
              <a:rPr lang="en">
                <a:solidFill>
                  <a:srgbClr val="FF9900"/>
                </a:solidFill>
              </a:rPr>
            </a:br>
            <a:r>
              <a:rPr lang="en">
                <a:solidFill>
                  <a:srgbClr val="FF9900"/>
                </a:solidFill>
              </a:rPr>
              <a:t>StnPressure</a:t>
            </a:r>
            <a:br>
              <a:rPr lang="en">
                <a:solidFill>
                  <a:srgbClr val="FF9900"/>
                </a:solidFill>
              </a:rPr>
            </a:br>
            <a:endParaRPr>
              <a:solidFill>
                <a:srgbClr val="FF9900"/>
              </a:solidFill>
            </a:endParaRPr>
          </a:p>
          <a:p>
            <a:pPr indent="0" lvl="0" marL="0" rtl="0" algn="l">
              <a:spcBef>
                <a:spcPts val="1600"/>
              </a:spcBef>
              <a:spcAft>
                <a:spcPts val="1600"/>
              </a:spcAft>
              <a:buNone/>
            </a:pPr>
            <a:r>
              <a:t/>
            </a:r>
            <a:endParaRPr/>
          </a:p>
        </p:txBody>
      </p:sp>
      <p:sp>
        <p:nvSpPr>
          <p:cNvPr id="109" name="Google Shape;109;p17"/>
          <p:cNvSpPr txBox="1"/>
          <p:nvPr>
            <p:ph idx="2" type="body"/>
          </p:nvPr>
        </p:nvSpPr>
        <p:spPr>
          <a:xfrm>
            <a:off x="2577863" y="1191375"/>
            <a:ext cx="2709000" cy="3283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u="sng">
              <a:solidFill>
                <a:srgbClr val="FF9900"/>
              </a:solidFill>
            </a:endParaRPr>
          </a:p>
          <a:p>
            <a:pPr indent="0" lvl="0" marL="0" rtl="0" algn="l">
              <a:spcBef>
                <a:spcPts val="1600"/>
              </a:spcBef>
              <a:spcAft>
                <a:spcPts val="0"/>
              </a:spcAft>
              <a:buNone/>
            </a:pPr>
            <a:r>
              <a:rPr lang="en">
                <a:solidFill>
                  <a:srgbClr val="FF9900"/>
                </a:solidFill>
              </a:rPr>
              <a:t>Sealevel</a:t>
            </a:r>
            <a:br>
              <a:rPr lang="en">
                <a:solidFill>
                  <a:srgbClr val="FF9900"/>
                </a:solidFill>
              </a:rPr>
            </a:br>
            <a:r>
              <a:rPr lang="en">
                <a:solidFill>
                  <a:srgbClr val="FF9900"/>
                </a:solidFill>
              </a:rPr>
              <a:t>Resultspeed</a:t>
            </a:r>
            <a:br>
              <a:rPr lang="en">
                <a:solidFill>
                  <a:srgbClr val="FF9900"/>
                </a:solidFill>
              </a:rPr>
            </a:br>
            <a:r>
              <a:rPr lang="en">
                <a:solidFill>
                  <a:srgbClr val="FF9900"/>
                </a:solidFill>
              </a:rPr>
              <a:t>Resultdir</a:t>
            </a:r>
            <a:br>
              <a:rPr lang="en">
                <a:solidFill>
                  <a:srgbClr val="FF9900"/>
                </a:solidFill>
              </a:rPr>
            </a:br>
            <a:r>
              <a:rPr lang="en">
                <a:solidFill>
                  <a:srgbClr val="FF9900"/>
                </a:solidFill>
              </a:rPr>
              <a:t>Avgspeed</a:t>
            </a:r>
            <a:br>
              <a:rPr lang="en">
                <a:solidFill>
                  <a:srgbClr val="FF9900"/>
                </a:solidFill>
              </a:rPr>
            </a:br>
            <a:endParaRPr>
              <a:solidFill>
                <a:srgbClr val="FF9900"/>
              </a:solidFill>
            </a:endParaRPr>
          </a:p>
          <a:p>
            <a:pPr indent="0" lvl="0" marL="0" rtl="0" algn="l">
              <a:spcBef>
                <a:spcPts val="1600"/>
              </a:spcBef>
              <a:spcAft>
                <a:spcPts val="1600"/>
              </a:spcAft>
              <a:buNone/>
            </a:pPr>
            <a:r>
              <a:t/>
            </a:r>
            <a:endParaRPr/>
          </a:p>
        </p:txBody>
      </p:sp>
      <p:sp>
        <p:nvSpPr>
          <p:cNvPr id="110" name="Google Shape;110;p17"/>
          <p:cNvSpPr txBox="1"/>
          <p:nvPr>
            <p:ph idx="2" type="body"/>
          </p:nvPr>
        </p:nvSpPr>
        <p:spPr>
          <a:xfrm>
            <a:off x="2785463" y="3190375"/>
            <a:ext cx="1743300" cy="14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6AA84F"/>
                </a:solidFill>
              </a:rPr>
              <a:t>Spray</a:t>
            </a:r>
            <a:endParaRPr b="1" u="sng">
              <a:solidFill>
                <a:srgbClr val="6AA84F"/>
              </a:solidFill>
            </a:endParaRPr>
          </a:p>
          <a:p>
            <a:pPr indent="0" lvl="0" marL="0" rtl="0" algn="l">
              <a:spcBef>
                <a:spcPts val="1600"/>
              </a:spcBef>
              <a:spcAft>
                <a:spcPts val="0"/>
              </a:spcAft>
              <a:buNone/>
            </a:pPr>
            <a:r>
              <a:rPr lang="en">
                <a:solidFill>
                  <a:srgbClr val="6AA84F"/>
                </a:solidFill>
              </a:rPr>
              <a:t>Date (2011,13)</a:t>
            </a:r>
            <a:br>
              <a:rPr lang="en">
                <a:solidFill>
                  <a:srgbClr val="6AA84F"/>
                </a:solidFill>
              </a:rPr>
            </a:br>
            <a:r>
              <a:rPr lang="en">
                <a:solidFill>
                  <a:srgbClr val="6AA84F"/>
                </a:solidFill>
              </a:rPr>
              <a:t>Time</a:t>
            </a:r>
            <a:br>
              <a:rPr lang="en">
                <a:solidFill>
                  <a:srgbClr val="6AA84F"/>
                </a:solidFill>
              </a:rPr>
            </a:br>
            <a:r>
              <a:rPr lang="en">
                <a:solidFill>
                  <a:srgbClr val="6AA84F"/>
                </a:solidFill>
              </a:rPr>
              <a:t>Latitude</a:t>
            </a:r>
            <a:br>
              <a:rPr lang="en">
                <a:solidFill>
                  <a:srgbClr val="6AA84F"/>
                </a:solidFill>
              </a:rPr>
            </a:br>
            <a:r>
              <a:rPr lang="en">
                <a:solidFill>
                  <a:srgbClr val="6AA84F"/>
                </a:solidFill>
              </a:rPr>
              <a:t>Longitude</a:t>
            </a:r>
            <a:endParaRPr>
              <a:solidFill>
                <a:srgbClr val="6AA84F"/>
              </a:solidFill>
            </a:endParaRPr>
          </a:p>
          <a:p>
            <a:pPr indent="0" lvl="0" marL="0" rtl="0" algn="l">
              <a:spcBef>
                <a:spcPts val="1600"/>
              </a:spcBef>
              <a:spcAft>
                <a:spcPts val="1600"/>
              </a:spcAft>
              <a:buNone/>
            </a:pPr>
            <a:r>
              <a:t/>
            </a:r>
            <a:endParaRPr>
              <a:solidFill>
                <a:srgbClr val="6AA84F"/>
              </a:solidFill>
            </a:endParaRPr>
          </a:p>
        </p:txBody>
      </p:sp>
      <p:sp>
        <p:nvSpPr>
          <p:cNvPr id="111" name="Google Shape;111;p17"/>
          <p:cNvSpPr txBox="1"/>
          <p:nvPr>
            <p:ph idx="2" type="body"/>
          </p:nvPr>
        </p:nvSpPr>
        <p:spPr>
          <a:xfrm>
            <a:off x="4682600" y="578244"/>
            <a:ext cx="2133900" cy="4111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u="sng">
                <a:solidFill>
                  <a:srgbClr val="4A86E8"/>
                </a:solidFill>
              </a:rPr>
              <a:t>Test</a:t>
            </a:r>
            <a:endParaRPr b="1" u="sng">
              <a:solidFill>
                <a:srgbClr val="4A86E8"/>
              </a:solidFill>
            </a:endParaRPr>
          </a:p>
          <a:p>
            <a:pPr indent="0" lvl="0" marL="0" rtl="0" algn="r">
              <a:spcBef>
                <a:spcPts val="1600"/>
              </a:spcBef>
              <a:spcAft>
                <a:spcPts val="0"/>
              </a:spcAft>
              <a:buNone/>
            </a:pPr>
            <a:br>
              <a:rPr b="1" lang="en" u="sng">
                <a:solidFill>
                  <a:srgbClr val="4A86E8"/>
                </a:solidFill>
              </a:rPr>
            </a:br>
            <a:r>
              <a:rPr lang="en">
                <a:solidFill>
                  <a:srgbClr val="4A86E8"/>
                </a:solidFill>
              </a:rPr>
              <a:t>Id</a:t>
            </a:r>
            <a:br>
              <a:rPr lang="en">
                <a:solidFill>
                  <a:srgbClr val="4A86E8"/>
                </a:solidFill>
              </a:rPr>
            </a:br>
            <a:r>
              <a:rPr lang="en">
                <a:solidFill>
                  <a:srgbClr val="4A86E8"/>
                </a:solidFill>
              </a:rPr>
              <a:t>(2008,10,12,14) Date </a:t>
            </a:r>
            <a:br>
              <a:rPr lang="en">
                <a:solidFill>
                  <a:srgbClr val="4A86E8"/>
                </a:solidFill>
              </a:rPr>
            </a:br>
            <a:r>
              <a:rPr lang="en">
                <a:solidFill>
                  <a:srgbClr val="4A86E8"/>
                </a:solidFill>
              </a:rPr>
              <a:t>Address</a:t>
            </a:r>
            <a:br>
              <a:rPr lang="en">
                <a:solidFill>
                  <a:srgbClr val="4A86E8"/>
                </a:solidFill>
              </a:rPr>
            </a:br>
            <a:r>
              <a:rPr lang="en">
                <a:solidFill>
                  <a:srgbClr val="4A86E8"/>
                </a:solidFill>
              </a:rPr>
              <a:t>Species</a:t>
            </a:r>
            <a:br>
              <a:rPr lang="en">
                <a:solidFill>
                  <a:srgbClr val="4A86E8"/>
                </a:solidFill>
              </a:rPr>
            </a:br>
            <a:r>
              <a:rPr lang="en">
                <a:solidFill>
                  <a:srgbClr val="4A86E8"/>
                </a:solidFill>
              </a:rPr>
              <a:t>Block</a:t>
            </a:r>
            <a:br>
              <a:rPr lang="en">
                <a:solidFill>
                  <a:srgbClr val="4A86E8"/>
                </a:solidFill>
              </a:rPr>
            </a:br>
            <a:r>
              <a:rPr lang="en">
                <a:solidFill>
                  <a:srgbClr val="4A86E8"/>
                </a:solidFill>
              </a:rPr>
              <a:t>Street</a:t>
            </a:r>
            <a:br>
              <a:rPr lang="en">
                <a:solidFill>
                  <a:srgbClr val="4A86E8"/>
                </a:solidFill>
              </a:rPr>
            </a:br>
            <a:r>
              <a:rPr lang="en">
                <a:solidFill>
                  <a:srgbClr val="4A86E8"/>
                </a:solidFill>
              </a:rPr>
              <a:t>Trap</a:t>
            </a:r>
            <a:br>
              <a:rPr lang="en">
                <a:solidFill>
                  <a:srgbClr val="4A86E8"/>
                </a:solidFill>
              </a:rPr>
            </a:br>
            <a:r>
              <a:rPr lang="en">
                <a:solidFill>
                  <a:srgbClr val="4A86E8"/>
                </a:solidFill>
              </a:rPr>
              <a:t>AddressNumberAndStreet</a:t>
            </a:r>
            <a:br>
              <a:rPr lang="en">
                <a:solidFill>
                  <a:srgbClr val="4A86E8"/>
                </a:solidFill>
              </a:rPr>
            </a:br>
            <a:r>
              <a:rPr lang="en">
                <a:solidFill>
                  <a:srgbClr val="4A86E8"/>
                </a:solidFill>
              </a:rPr>
              <a:t>Latitude</a:t>
            </a:r>
            <a:br>
              <a:rPr lang="en">
                <a:solidFill>
                  <a:srgbClr val="4A86E8"/>
                </a:solidFill>
              </a:rPr>
            </a:br>
            <a:r>
              <a:rPr lang="en">
                <a:solidFill>
                  <a:srgbClr val="4A86E8"/>
                </a:solidFill>
              </a:rPr>
              <a:t>Longitude</a:t>
            </a:r>
            <a:br>
              <a:rPr lang="en">
                <a:solidFill>
                  <a:srgbClr val="4A86E8"/>
                </a:solidFill>
              </a:rPr>
            </a:br>
            <a:r>
              <a:rPr lang="en">
                <a:solidFill>
                  <a:srgbClr val="4A86E8"/>
                </a:solidFill>
              </a:rPr>
              <a:t>Address Accuracy</a:t>
            </a:r>
            <a:br>
              <a:rPr lang="en">
                <a:solidFill>
                  <a:srgbClr val="4A86E8"/>
                </a:solidFill>
              </a:rPr>
            </a:br>
            <a:endParaRPr>
              <a:solidFill>
                <a:srgbClr val="4A86E8"/>
              </a:solidFill>
            </a:endParaRPr>
          </a:p>
          <a:p>
            <a:pPr indent="0" lvl="0" marL="0" rtl="0" algn="r">
              <a:spcBef>
                <a:spcPts val="1600"/>
              </a:spcBef>
              <a:spcAft>
                <a:spcPts val="1600"/>
              </a:spcAft>
              <a:buNone/>
            </a:pPr>
            <a:r>
              <a:t/>
            </a:r>
            <a:endParaRPr>
              <a:solidFill>
                <a:srgbClr val="4A86E8"/>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 name="Shape 115"/>
        <p:cNvGrpSpPr/>
        <p:nvPr/>
      </p:nvGrpSpPr>
      <p:grpSpPr>
        <a:xfrm>
          <a:off x="0" y="0"/>
          <a:ext cx="0" cy="0"/>
          <a:chOff x="0" y="0"/>
          <a:chExt cx="0" cy="0"/>
        </a:xfrm>
      </p:grpSpPr>
      <p:sp>
        <p:nvSpPr>
          <p:cNvPr id="116" name="Google Shape;116;p18"/>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a:t>Cleaning &amp; Considerations</a:t>
            </a:r>
            <a:endParaRPr/>
          </a:p>
        </p:txBody>
      </p:sp>
      <p:sp>
        <p:nvSpPr>
          <p:cNvPr id="117" name="Google Shape;117;p18"/>
          <p:cNvSpPr txBox="1"/>
          <p:nvPr>
            <p:ph idx="2" type="body"/>
          </p:nvPr>
        </p:nvSpPr>
        <p:spPr>
          <a:xfrm>
            <a:off x="4879025" y="78400"/>
            <a:ext cx="3954000" cy="291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accent5"/>
                </a:solidFill>
              </a:rPr>
              <a:t>Train</a:t>
            </a:r>
            <a:endParaRPr b="1" u="sng">
              <a:solidFill>
                <a:schemeClr val="accent5"/>
              </a:solidFill>
            </a:endParaRPr>
          </a:p>
          <a:p>
            <a:pPr indent="-311150" lvl="0" marL="457200" rtl="0" algn="l">
              <a:spcBef>
                <a:spcPts val="1600"/>
              </a:spcBef>
              <a:spcAft>
                <a:spcPts val="0"/>
              </a:spcAft>
              <a:buClr>
                <a:schemeClr val="accent5"/>
              </a:buClr>
              <a:buSzPts val="1300"/>
              <a:buChar char="●"/>
            </a:pPr>
            <a:r>
              <a:rPr lang="en">
                <a:solidFill>
                  <a:schemeClr val="accent5"/>
                </a:solidFill>
              </a:rPr>
              <a:t>Removing 813 duplicate entries</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Changing date format</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Merging the insignificant species that contribute to the WNV into ‘others’</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Dropping block, address, street, addressnumberandstreet &amp; address accuracy</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Check and removing null values</a:t>
            </a:r>
            <a:endParaRPr>
              <a:solidFill>
                <a:schemeClr val="accent5"/>
              </a:solidFill>
            </a:endParaRPr>
          </a:p>
          <a:p>
            <a:pPr indent="-311150" lvl="0" marL="457200" rtl="0" algn="l">
              <a:spcBef>
                <a:spcPts val="0"/>
              </a:spcBef>
              <a:spcAft>
                <a:spcPts val="0"/>
              </a:spcAft>
              <a:buClr>
                <a:schemeClr val="accent5"/>
              </a:buClr>
              <a:buSzPts val="1300"/>
              <a:buChar char="●"/>
            </a:pPr>
            <a:r>
              <a:rPr lang="en">
                <a:solidFill>
                  <a:schemeClr val="accent5"/>
                </a:solidFill>
              </a:rPr>
              <a:t>Convert all satellite trap to same trap name as parent trap</a:t>
            </a:r>
            <a:endParaRPr>
              <a:solidFill>
                <a:schemeClr val="accent5"/>
              </a:solidFill>
            </a:endParaRPr>
          </a:p>
        </p:txBody>
      </p:sp>
      <p:sp>
        <p:nvSpPr>
          <p:cNvPr id="118" name="Google Shape;118;p18"/>
          <p:cNvSpPr txBox="1"/>
          <p:nvPr>
            <p:ph idx="2" type="body"/>
          </p:nvPr>
        </p:nvSpPr>
        <p:spPr>
          <a:xfrm>
            <a:off x="219625" y="3596542"/>
            <a:ext cx="4166400" cy="112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6AA84F"/>
                </a:solidFill>
              </a:rPr>
              <a:t>Spray</a:t>
            </a:r>
            <a:endParaRPr b="1" u="sng">
              <a:solidFill>
                <a:srgbClr val="6AA84F"/>
              </a:solidFill>
            </a:endParaRPr>
          </a:p>
          <a:p>
            <a:pPr indent="-311150" lvl="0" marL="457200" rtl="0" algn="l">
              <a:spcBef>
                <a:spcPts val="1600"/>
              </a:spcBef>
              <a:spcAft>
                <a:spcPts val="0"/>
              </a:spcAft>
              <a:buClr>
                <a:srgbClr val="6AA84F"/>
              </a:buClr>
              <a:buSzPts val="1300"/>
              <a:buChar char="●"/>
            </a:pPr>
            <a:r>
              <a:rPr lang="en">
                <a:solidFill>
                  <a:srgbClr val="6AA84F"/>
                </a:solidFill>
              </a:rPr>
              <a:t>Changing date format</a:t>
            </a:r>
            <a:endParaRPr>
              <a:solidFill>
                <a:srgbClr val="6AA84F"/>
              </a:solidFill>
            </a:endParaRPr>
          </a:p>
          <a:p>
            <a:pPr indent="-311150" lvl="0" marL="457200" rtl="0" algn="l">
              <a:spcBef>
                <a:spcPts val="0"/>
              </a:spcBef>
              <a:spcAft>
                <a:spcPts val="0"/>
              </a:spcAft>
              <a:buClr>
                <a:srgbClr val="6AA84F"/>
              </a:buClr>
              <a:buSzPts val="1300"/>
              <a:buChar char="●"/>
            </a:pPr>
            <a:r>
              <a:rPr lang="en">
                <a:solidFill>
                  <a:srgbClr val="6AA84F"/>
                </a:solidFill>
              </a:rPr>
              <a:t>Removing 541 duplicate entries</a:t>
            </a:r>
            <a:endParaRPr>
              <a:solidFill>
                <a:srgbClr val="6AA84F"/>
              </a:solidFill>
            </a:endParaRPr>
          </a:p>
        </p:txBody>
      </p:sp>
      <p:sp>
        <p:nvSpPr>
          <p:cNvPr id="119" name="Google Shape;119;p18"/>
          <p:cNvSpPr txBox="1"/>
          <p:nvPr>
            <p:ph idx="2" type="body"/>
          </p:nvPr>
        </p:nvSpPr>
        <p:spPr>
          <a:xfrm>
            <a:off x="162100" y="1862050"/>
            <a:ext cx="4166400" cy="1859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FF9900"/>
                </a:solidFill>
              </a:rPr>
              <a:t>Weather</a:t>
            </a:r>
            <a:endParaRPr b="1" u="sng">
              <a:solidFill>
                <a:srgbClr val="FF9900"/>
              </a:solidFill>
            </a:endParaRPr>
          </a:p>
          <a:p>
            <a:pPr indent="-311150" lvl="0" marL="457200" rtl="0" algn="l">
              <a:spcBef>
                <a:spcPts val="1600"/>
              </a:spcBef>
              <a:spcAft>
                <a:spcPts val="0"/>
              </a:spcAft>
              <a:buClr>
                <a:srgbClr val="FF9900"/>
              </a:buClr>
              <a:buSzPts val="1300"/>
              <a:buChar char="●"/>
            </a:pPr>
            <a:r>
              <a:rPr lang="en">
                <a:solidFill>
                  <a:srgbClr val="FF9900"/>
                </a:solidFill>
              </a:rPr>
              <a:t>Changing date format </a:t>
            </a:r>
            <a:endParaRPr>
              <a:solidFill>
                <a:srgbClr val="FF9900"/>
              </a:solidFill>
            </a:endParaRPr>
          </a:p>
          <a:p>
            <a:pPr indent="-311150" lvl="0" marL="457200" rtl="0" algn="l">
              <a:spcBef>
                <a:spcPts val="0"/>
              </a:spcBef>
              <a:spcAft>
                <a:spcPts val="0"/>
              </a:spcAft>
              <a:buClr>
                <a:srgbClr val="FF9900"/>
              </a:buClr>
              <a:buSzPts val="1300"/>
              <a:buChar char="●"/>
            </a:pPr>
            <a:r>
              <a:rPr lang="en">
                <a:solidFill>
                  <a:srgbClr val="FF9900"/>
                </a:solidFill>
              </a:rPr>
              <a:t>Check and remove for ‘M’ (missing) values</a:t>
            </a:r>
            <a:endParaRPr>
              <a:solidFill>
                <a:srgbClr val="FF9900"/>
              </a:solidFill>
            </a:endParaRPr>
          </a:p>
          <a:p>
            <a:pPr indent="-311150" lvl="0" marL="457200" rtl="0" algn="l">
              <a:spcBef>
                <a:spcPts val="0"/>
              </a:spcBef>
              <a:spcAft>
                <a:spcPts val="0"/>
              </a:spcAft>
              <a:buClr>
                <a:srgbClr val="FF9900"/>
              </a:buClr>
              <a:buSzPts val="1300"/>
              <a:buChar char="●"/>
            </a:pPr>
            <a:r>
              <a:rPr lang="en">
                <a:solidFill>
                  <a:srgbClr val="FF9900"/>
                </a:solidFill>
              </a:rPr>
              <a:t>Dropping Tmin, Tmax, Depart, Heat, Cool, Sunrise, Sunset, Codesum, Depth, Water1, Snowfall, StnPressure, Avgspeed</a:t>
            </a:r>
            <a:endParaRPr>
              <a:solidFill>
                <a:srgbClr val="FF9900"/>
              </a:solidFill>
            </a:endParaRPr>
          </a:p>
        </p:txBody>
      </p:sp>
      <p:sp>
        <p:nvSpPr>
          <p:cNvPr id="120" name="Google Shape;120;p18"/>
          <p:cNvSpPr txBox="1"/>
          <p:nvPr>
            <p:ph idx="2" type="body"/>
          </p:nvPr>
        </p:nvSpPr>
        <p:spPr>
          <a:xfrm>
            <a:off x="4879025" y="2941500"/>
            <a:ext cx="39540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4A86E8"/>
                </a:solidFill>
              </a:rPr>
              <a:t>Test</a:t>
            </a:r>
            <a:endParaRPr>
              <a:solidFill>
                <a:srgbClr val="4A86E8"/>
              </a:solidFill>
            </a:endParaRPr>
          </a:p>
          <a:p>
            <a:pPr indent="-311150" lvl="0" marL="457200" rtl="0" algn="l">
              <a:spcBef>
                <a:spcPts val="1600"/>
              </a:spcBef>
              <a:spcAft>
                <a:spcPts val="0"/>
              </a:spcAft>
              <a:buClr>
                <a:srgbClr val="4A86E8"/>
              </a:buClr>
              <a:buSzPts val="1300"/>
              <a:buChar char="●"/>
            </a:pPr>
            <a:r>
              <a:rPr lang="en">
                <a:solidFill>
                  <a:srgbClr val="4A86E8"/>
                </a:solidFill>
              </a:rPr>
              <a:t>Changing date format</a:t>
            </a:r>
            <a:endParaRPr>
              <a:solidFill>
                <a:srgbClr val="4A86E8"/>
              </a:solidFill>
            </a:endParaRPr>
          </a:p>
          <a:p>
            <a:pPr indent="-311150" lvl="0" marL="457200" rtl="0" algn="l">
              <a:lnSpc>
                <a:spcPct val="100000"/>
              </a:lnSpc>
              <a:spcBef>
                <a:spcPts val="0"/>
              </a:spcBef>
              <a:spcAft>
                <a:spcPts val="0"/>
              </a:spcAft>
              <a:buClr>
                <a:srgbClr val="4A86E8"/>
              </a:buClr>
              <a:buSzPts val="1300"/>
              <a:buChar char="●"/>
            </a:pPr>
            <a:r>
              <a:rPr lang="en">
                <a:solidFill>
                  <a:srgbClr val="4A86E8"/>
                </a:solidFill>
              </a:rPr>
              <a:t>Merging the species to match Train dataset</a:t>
            </a:r>
            <a:endParaRPr>
              <a:solidFill>
                <a:srgbClr val="4A86E8"/>
              </a:solidFill>
            </a:endParaRPr>
          </a:p>
          <a:p>
            <a:pPr indent="-311150" lvl="0" marL="457200" rtl="0" algn="l">
              <a:lnSpc>
                <a:spcPct val="100000"/>
              </a:lnSpc>
              <a:spcBef>
                <a:spcPts val="0"/>
              </a:spcBef>
              <a:spcAft>
                <a:spcPts val="0"/>
              </a:spcAft>
              <a:buClr>
                <a:srgbClr val="4A86E8"/>
              </a:buClr>
              <a:buSzPts val="1300"/>
              <a:buChar char="●"/>
            </a:pPr>
            <a:r>
              <a:rPr lang="en">
                <a:solidFill>
                  <a:srgbClr val="4A86E8"/>
                </a:solidFill>
              </a:rPr>
              <a:t>Dropping block, address, street, addressnumberandstreet &amp; address accuracy </a:t>
            </a:r>
            <a:endParaRPr>
              <a:solidFill>
                <a:srgbClr val="4A86E8"/>
              </a:solidFill>
            </a:endParaRPr>
          </a:p>
          <a:p>
            <a:pPr indent="-311150" lvl="0" marL="457200" rtl="0" algn="l">
              <a:lnSpc>
                <a:spcPct val="100000"/>
              </a:lnSpc>
              <a:spcBef>
                <a:spcPts val="0"/>
              </a:spcBef>
              <a:spcAft>
                <a:spcPts val="0"/>
              </a:spcAft>
              <a:buClr>
                <a:srgbClr val="4A86E8"/>
              </a:buClr>
              <a:buSzPts val="1300"/>
              <a:buChar char="●"/>
            </a:pPr>
            <a:r>
              <a:rPr lang="en">
                <a:solidFill>
                  <a:srgbClr val="4A86E8"/>
                </a:solidFill>
              </a:rPr>
              <a:t>Convert all satellite trap to same trap name as parent trap</a:t>
            </a:r>
            <a:endParaRPr>
              <a:solidFill>
                <a:srgbClr val="4A86E8"/>
              </a:solidFill>
            </a:endParaRPr>
          </a:p>
          <a:p>
            <a:pPr indent="0" lvl="0" marL="0" rtl="0" algn="l">
              <a:spcBef>
                <a:spcPts val="0"/>
              </a:spcBef>
              <a:spcAft>
                <a:spcPts val="1600"/>
              </a:spcAft>
              <a:buNone/>
            </a:pPr>
            <a:r>
              <a:t/>
            </a:r>
            <a:endParaRPr>
              <a:solidFill>
                <a:srgbClr val="0000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sp>
        <p:nvSpPr>
          <p:cNvPr id="125" name="Google Shape;125;p19"/>
          <p:cNvSpPr txBox="1"/>
          <p:nvPr>
            <p:ph type="title"/>
          </p:nvPr>
        </p:nvSpPr>
        <p:spPr>
          <a:xfrm>
            <a:off x="311300" y="500925"/>
            <a:ext cx="3704400" cy="2049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Engineering</a:t>
            </a:r>
            <a:endParaRPr/>
          </a:p>
        </p:txBody>
      </p:sp>
      <p:sp>
        <p:nvSpPr>
          <p:cNvPr id="126" name="Google Shape;126;p19"/>
          <p:cNvSpPr txBox="1"/>
          <p:nvPr>
            <p:ph idx="2" type="body"/>
          </p:nvPr>
        </p:nvSpPr>
        <p:spPr>
          <a:xfrm>
            <a:off x="226925" y="1538275"/>
            <a:ext cx="4345200" cy="3546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4A86E8"/>
                </a:solidFill>
              </a:rPr>
              <a:t>Train</a:t>
            </a:r>
            <a:endParaRPr b="1" u="sng">
              <a:solidFill>
                <a:srgbClr val="4A86E8"/>
              </a:solidFill>
            </a:endParaRPr>
          </a:p>
          <a:p>
            <a:pPr indent="-311150" lvl="0" marL="457200" rtl="0" algn="l">
              <a:spcBef>
                <a:spcPts val="1600"/>
              </a:spcBef>
              <a:spcAft>
                <a:spcPts val="0"/>
              </a:spcAft>
              <a:buClr>
                <a:srgbClr val="FFFFFF"/>
              </a:buClr>
              <a:buSzPts val="1300"/>
              <a:buChar char="●"/>
            </a:pPr>
            <a:r>
              <a:rPr i="1" lang="en">
                <a:solidFill>
                  <a:srgbClr val="FF0000"/>
                </a:solidFill>
              </a:rPr>
              <a:t>Tot_mos_species</a:t>
            </a:r>
            <a:r>
              <a:rPr lang="en">
                <a:solidFill>
                  <a:srgbClr val="FFFFFF"/>
                </a:solidFill>
              </a:rPr>
              <a:t>: Sum of the species that have WvnPresent within each trap. </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Converting Months (in Date) into Cos/Sin function</a:t>
            </a:r>
            <a:endParaRPr>
              <a:solidFill>
                <a:srgbClr val="FFFFFF"/>
              </a:solidFill>
            </a:endParaRPr>
          </a:p>
          <a:p>
            <a:pPr indent="0" lvl="0" marL="0" rtl="0" algn="l">
              <a:spcBef>
                <a:spcPts val="1600"/>
              </a:spcBef>
              <a:spcAft>
                <a:spcPts val="0"/>
              </a:spcAft>
              <a:buNone/>
            </a:pPr>
            <a:r>
              <a:rPr b="1" lang="en" u="sng">
                <a:solidFill>
                  <a:srgbClr val="FF9900"/>
                </a:solidFill>
              </a:rPr>
              <a:t>Weather</a:t>
            </a:r>
            <a:endParaRPr b="1" u="sng">
              <a:solidFill>
                <a:srgbClr val="FF9900"/>
              </a:solidFill>
            </a:endParaRPr>
          </a:p>
          <a:p>
            <a:pPr indent="-311150" lvl="0" marL="457200" rtl="0" algn="l">
              <a:spcBef>
                <a:spcPts val="1600"/>
              </a:spcBef>
              <a:spcAft>
                <a:spcPts val="0"/>
              </a:spcAft>
              <a:buClr>
                <a:srgbClr val="FFFFFF"/>
              </a:buClr>
              <a:buSzPts val="1300"/>
              <a:buChar char="●"/>
            </a:pPr>
            <a:r>
              <a:rPr lang="en">
                <a:solidFill>
                  <a:srgbClr val="FFFFFF"/>
                </a:solidFill>
              </a:rPr>
              <a:t>Using Dewpoint &amp; Wetbulb, calculate Saturated Vapour Pressure (SVP) &amp; Vapour Pressure (VP)</a:t>
            </a:r>
            <a:endParaRPr>
              <a:solidFill>
                <a:srgbClr val="FFFFFF"/>
              </a:solidFill>
            </a:endParaRPr>
          </a:p>
          <a:p>
            <a:pPr indent="-311150" lvl="0" marL="457200" rtl="0" algn="l">
              <a:spcBef>
                <a:spcPts val="0"/>
              </a:spcBef>
              <a:spcAft>
                <a:spcPts val="0"/>
              </a:spcAft>
              <a:buClr>
                <a:srgbClr val="FFFFFF"/>
              </a:buClr>
              <a:buSzPts val="1300"/>
              <a:buChar char="●"/>
            </a:pPr>
            <a:r>
              <a:rPr lang="en">
                <a:solidFill>
                  <a:srgbClr val="FFFFFF"/>
                </a:solidFill>
              </a:rPr>
              <a:t>Using SVP &amp; VP to calculate </a:t>
            </a:r>
            <a:r>
              <a:rPr i="1" lang="en">
                <a:solidFill>
                  <a:srgbClr val="FF0000"/>
                </a:solidFill>
              </a:rPr>
              <a:t>Relative Humidity</a:t>
            </a:r>
            <a:endParaRPr i="1">
              <a:solidFill>
                <a:srgbClr val="FF0000"/>
              </a:solidFill>
            </a:endParaRPr>
          </a:p>
          <a:p>
            <a:pPr indent="-311150" lvl="0" marL="457200" rtl="0" algn="l">
              <a:spcBef>
                <a:spcPts val="0"/>
              </a:spcBef>
              <a:spcAft>
                <a:spcPts val="0"/>
              </a:spcAft>
              <a:buClr>
                <a:srgbClr val="FFFFFF"/>
              </a:buClr>
              <a:buSzPts val="1300"/>
              <a:buChar char="●"/>
            </a:pPr>
            <a:r>
              <a:rPr lang="en">
                <a:solidFill>
                  <a:srgbClr val="FFFFFF"/>
                </a:solidFill>
              </a:rPr>
              <a:t>Adding </a:t>
            </a:r>
            <a:r>
              <a:rPr i="1" lang="en">
                <a:solidFill>
                  <a:srgbClr val="FF0000"/>
                </a:solidFill>
              </a:rPr>
              <a:t>Longitude</a:t>
            </a:r>
            <a:r>
              <a:rPr lang="en">
                <a:solidFill>
                  <a:srgbClr val="FFFFFF"/>
                </a:solidFill>
              </a:rPr>
              <a:t> &amp; </a:t>
            </a:r>
            <a:r>
              <a:rPr i="1" lang="en">
                <a:solidFill>
                  <a:srgbClr val="FF0000"/>
                </a:solidFill>
              </a:rPr>
              <a:t>Latitude</a:t>
            </a:r>
            <a:r>
              <a:rPr lang="en">
                <a:solidFill>
                  <a:srgbClr val="FFFFFF"/>
                </a:solidFill>
              </a:rPr>
              <a:t> for all entries:</a:t>
            </a:r>
            <a:br>
              <a:rPr lang="en">
                <a:solidFill>
                  <a:srgbClr val="FFFFFF"/>
                </a:solidFill>
              </a:rPr>
            </a:br>
            <a:r>
              <a:rPr lang="en">
                <a:solidFill>
                  <a:srgbClr val="FFFFFF"/>
                </a:solidFill>
              </a:rPr>
              <a:t>Station 1: (41.995, -87.933)</a:t>
            </a:r>
            <a:br>
              <a:rPr lang="en">
                <a:solidFill>
                  <a:srgbClr val="FFFFFF"/>
                </a:solidFill>
              </a:rPr>
            </a:br>
            <a:r>
              <a:rPr lang="en">
                <a:solidFill>
                  <a:srgbClr val="FFFFFF"/>
                </a:solidFill>
              </a:rPr>
              <a:t>Station 2: (41.786, -87.752)</a:t>
            </a:r>
            <a:endParaRPr>
              <a:solidFill>
                <a:srgbClr val="FFFFFF"/>
              </a:solidFill>
            </a:endParaRPr>
          </a:p>
          <a:p>
            <a:pPr indent="0" lvl="0" marL="0" rtl="0" algn="l">
              <a:spcBef>
                <a:spcPts val="1600"/>
              </a:spcBef>
              <a:spcAft>
                <a:spcPts val="1600"/>
              </a:spcAft>
              <a:buNone/>
            </a:pPr>
            <a:r>
              <a:t/>
            </a:r>
            <a:endParaRPr>
              <a:solidFill>
                <a:srgbClr val="FFFFFF"/>
              </a:solidFill>
            </a:endParaRPr>
          </a:p>
        </p:txBody>
      </p:sp>
      <p:sp>
        <p:nvSpPr>
          <p:cNvPr id="127" name="Google Shape;127;p19"/>
          <p:cNvSpPr txBox="1"/>
          <p:nvPr>
            <p:ph idx="2" type="body"/>
          </p:nvPr>
        </p:nvSpPr>
        <p:spPr>
          <a:xfrm>
            <a:off x="5202350" y="808275"/>
            <a:ext cx="1614000" cy="283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b="1" lang="en" u="sng">
                <a:solidFill>
                  <a:srgbClr val="FF9900"/>
                </a:solidFill>
              </a:rPr>
              <a:t>Weather</a:t>
            </a:r>
            <a:br>
              <a:rPr b="1" lang="en" u="sng">
                <a:solidFill>
                  <a:srgbClr val="FF9900"/>
                </a:solidFill>
              </a:rPr>
            </a:br>
            <a:r>
              <a:rPr lang="en">
                <a:solidFill>
                  <a:srgbClr val="FF9900"/>
                </a:solidFill>
              </a:rPr>
              <a:t>Station</a:t>
            </a:r>
            <a:br>
              <a:rPr lang="en">
                <a:solidFill>
                  <a:srgbClr val="FF9900"/>
                </a:solidFill>
              </a:rPr>
            </a:br>
            <a:r>
              <a:rPr lang="en">
                <a:solidFill>
                  <a:srgbClr val="FF9900"/>
                </a:solidFill>
              </a:rPr>
              <a:t>Date (2007-14)</a:t>
            </a:r>
            <a:br>
              <a:rPr lang="en">
                <a:solidFill>
                  <a:srgbClr val="FF9900"/>
                </a:solidFill>
              </a:rPr>
            </a:br>
            <a:r>
              <a:rPr lang="en">
                <a:solidFill>
                  <a:srgbClr val="FF9900"/>
                </a:solidFill>
              </a:rPr>
              <a:t>T.avg</a:t>
            </a:r>
            <a:br>
              <a:rPr lang="en">
                <a:solidFill>
                  <a:srgbClr val="FF9900"/>
                </a:solidFill>
              </a:rPr>
            </a:br>
            <a:r>
              <a:rPr lang="en">
                <a:solidFill>
                  <a:srgbClr val="FF9900"/>
                </a:solidFill>
              </a:rPr>
              <a:t>PreciTotal</a:t>
            </a:r>
            <a:br>
              <a:rPr lang="en">
                <a:solidFill>
                  <a:srgbClr val="FF9900"/>
                </a:solidFill>
              </a:rPr>
            </a:br>
            <a:r>
              <a:rPr lang="en">
                <a:solidFill>
                  <a:srgbClr val="FF9900"/>
                </a:solidFill>
              </a:rPr>
              <a:t>Sealevel</a:t>
            </a:r>
            <a:br>
              <a:rPr lang="en">
                <a:solidFill>
                  <a:srgbClr val="FF9900"/>
                </a:solidFill>
              </a:rPr>
            </a:br>
            <a:r>
              <a:rPr lang="en">
                <a:solidFill>
                  <a:srgbClr val="FF9900"/>
                </a:solidFill>
              </a:rPr>
              <a:t>Resultspeed</a:t>
            </a:r>
            <a:br>
              <a:rPr lang="en">
                <a:solidFill>
                  <a:srgbClr val="FF9900"/>
                </a:solidFill>
              </a:rPr>
            </a:br>
            <a:r>
              <a:rPr lang="en">
                <a:solidFill>
                  <a:srgbClr val="FF9900"/>
                </a:solidFill>
              </a:rPr>
              <a:t>Resultdir</a:t>
            </a:r>
            <a:br>
              <a:rPr lang="en">
                <a:solidFill>
                  <a:srgbClr val="FF9900"/>
                </a:solidFill>
              </a:rPr>
            </a:br>
            <a:r>
              <a:rPr i="1" lang="en">
                <a:solidFill>
                  <a:srgbClr val="FF0000"/>
                </a:solidFill>
              </a:rPr>
              <a:t>Relative Humidity</a:t>
            </a:r>
            <a:br>
              <a:rPr i="1" lang="en">
                <a:solidFill>
                  <a:srgbClr val="FF0000"/>
                </a:solidFill>
              </a:rPr>
            </a:br>
            <a:r>
              <a:rPr i="1" lang="en">
                <a:solidFill>
                  <a:srgbClr val="FF0000"/>
                </a:solidFill>
              </a:rPr>
              <a:t>Longitude</a:t>
            </a:r>
            <a:br>
              <a:rPr i="1" lang="en">
                <a:solidFill>
                  <a:srgbClr val="FF0000"/>
                </a:solidFill>
              </a:rPr>
            </a:br>
            <a:r>
              <a:rPr i="1" lang="en">
                <a:solidFill>
                  <a:srgbClr val="FF0000"/>
                </a:solidFill>
              </a:rPr>
              <a:t>Latitude</a:t>
            </a:r>
            <a:br>
              <a:rPr lang="en">
                <a:solidFill>
                  <a:srgbClr val="FF9900"/>
                </a:solidFill>
              </a:rPr>
            </a:br>
            <a:endParaRPr>
              <a:solidFill>
                <a:srgbClr val="FF9900"/>
              </a:solidFill>
            </a:endParaRPr>
          </a:p>
        </p:txBody>
      </p:sp>
      <p:sp>
        <p:nvSpPr>
          <p:cNvPr id="128" name="Google Shape;128;p19"/>
          <p:cNvSpPr txBox="1"/>
          <p:nvPr>
            <p:ph idx="2" type="body"/>
          </p:nvPr>
        </p:nvSpPr>
        <p:spPr>
          <a:xfrm>
            <a:off x="5279135" y="3545775"/>
            <a:ext cx="1353000" cy="14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6AA84F"/>
                </a:solidFill>
              </a:rPr>
              <a:t>Spray</a:t>
            </a:r>
            <a:endParaRPr b="1" u="sng">
              <a:solidFill>
                <a:srgbClr val="6AA84F"/>
              </a:solidFill>
            </a:endParaRPr>
          </a:p>
          <a:p>
            <a:pPr indent="0" lvl="0" marL="0" rtl="0" algn="l">
              <a:spcBef>
                <a:spcPts val="1600"/>
              </a:spcBef>
              <a:spcAft>
                <a:spcPts val="0"/>
              </a:spcAft>
              <a:buNone/>
            </a:pPr>
            <a:r>
              <a:rPr lang="en">
                <a:solidFill>
                  <a:srgbClr val="6AA84F"/>
                </a:solidFill>
              </a:rPr>
              <a:t>Date (2011,13)</a:t>
            </a:r>
            <a:br>
              <a:rPr lang="en">
                <a:solidFill>
                  <a:srgbClr val="6AA84F"/>
                </a:solidFill>
              </a:rPr>
            </a:br>
            <a:r>
              <a:rPr lang="en">
                <a:solidFill>
                  <a:srgbClr val="6AA84F"/>
                </a:solidFill>
              </a:rPr>
              <a:t>Time</a:t>
            </a:r>
            <a:br>
              <a:rPr lang="en">
                <a:solidFill>
                  <a:srgbClr val="6AA84F"/>
                </a:solidFill>
              </a:rPr>
            </a:br>
            <a:r>
              <a:rPr lang="en">
                <a:solidFill>
                  <a:srgbClr val="6AA84F"/>
                </a:solidFill>
              </a:rPr>
              <a:t>Latitude</a:t>
            </a:r>
            <a:br>
              <a:rPr lang="en">
                <a:solidFill>
                  <a:srgbClr val="6AA84F"/>
                </a:solidFill>
              </a:rPr>
            </a:br>
            <a:r>
              <a:rPr lang="en">
                <a:solidFill>
                  <a:srgbClr val="6AA84F"/>
                </a:solidFill>
              </a:rPr>
              <a:t>Longitude</a:t>
            </a:r>
            <a:endParaRPr>
              <a:solidFill>
                <a:srgbClr val="6AA84F"/>
              </a:solidFill>
            </a:endParaRPr>
          </a:p>
          <a:p>
            <a:pPr indent="0" lvl="0" marL="0" rtl="0" algn="l">
              <a:spcBef>
                <a:spcPts val="1600"/>
              </a:spcBef>
              <a:spcAft>
                <a:spcPts val="1600"/>
              </a:spcAft>
              <a:buNone/>
            </a:pPr>
            <a:r>
              <a:t/>
            </a:r>
            <a:endParaRPr>
              <a:solidFill>
                <a:srgbClr val="6AA84F"/>
              </a:solidFill>
            </a:endParaRPr>
          </a:p>
        </p:txBody>
      </p:sp>
      <p:sp>
        <p:nvSpPr>
          <p:cNvPr id="129" name="Google Shape;129;p19"/>
          <p:cNvSpPr txBox="1"/>
          <p:nvPr>
            <p:ph idx="2" type="body"/>
          </p:nvPr>
        </p:nvSpPr>
        <p:spPr>
          <a:xfrm>
            <a:off x="6841575" y="808275"/>
            <a:ext cx="1932600" cy="2917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chemeClr val="accent5"/>
                </a:solidFill>
              </a:rPr>
              <a:t>Train</a:t>
            </a:r>
            <a:br>
              <a:rPr b="1" lang="en" u="sng">
                <a:solidFill>
                  <a:schemeClr val="accent5"/>
                </a:solidFill>
              </a:rPr>
            </a:br>
            <a:r>
              <a:rPr lang="en">
                <a:solidFill>
                  <a:schemeClr val="accent5"/>
                </a:solidFill>
              </a:rPr>
              <a:t>Date (2007, 09, 11, 13)</a:t>
            </a:r>
            <a:br>
              <a:rPr lang="en">
                <a:solidFill>
                  <a:schemeClr val="accent5"/>
                </a:solidFill>
              </a:rPr>
            </a:br>
            <a:r>
              <a:rPr lang="en">
                <a:solidFill>
                  <a:schemeClr val="accent5"/>
                </a:solidFill>
              </a:rPr>
              <a:t>Species</a:t>
            </a:r>
            <a:br>
              <a:rPr lang="en">
                <a:solidFill>
                  <a:schemeClr val="accent5"/>
                </a:solidFill>
              </a:rPr>
            </a:br>
            <a:r>
              <a:rPr lang="en">
                <a:solidFill>
                  <a:schemeClr val="accent5"/>
                </a:solidFill>
              </a:rPr>
              <a:t>Trap</a:t>
            </a:r>
            <a:br>
              <a:rPr lang="en">
                <a:solidFill>
                  <a:schemeClr val="accent5"/>
                </a:solidFill>
              </a:rPr>
            </a:br>
            <a:r>
              <a:rPr lang="en">
                <a:solidFill>
                  <a:schemeClr val="accent5"/>
                </a:solidFill>
              </a:rPr>
              <a:t>Latitude</a:t>
            </a:r>
            <a:br>
              <a:rPr lang="en">
                <a:solidFill>
                  <a:schemeClr val="accent5"/>
                </a:solidFill>
              </a:rPr>
            </a:br>
            <a:r>
              <a:rPr lang="en">
                <a:solidFill>
                  <a:schemeClr val="accent5"/>
                </a:solidFill>
              </a:rPr>
              <a:t>Longitude</a:t>
            </a:r>
            <a:br>
              <a:rPr lang="en">
                <a:solidFill>
                  <a:schemeClr val="accent5"/>
                </a:solidFill>
              </a:rPr>
            </a:br>
            <a:r>
              <a:rPr lang="en">
                <a:solidFill>
                  <a:schemeClr val="accent5"/>
                </a:solidFill>
              </a:rPr>
              <a:t>NumMosquitos</a:t>
            </a:r>
            <a:br>
              <a:rPr lang="en">
                <a:solidFill>
                  <a:schemeClr val="accent5"/>
                </a:solidFill>
              </a:rPr>
            </a:br>
            <a:r>
              <a:rPr lang="en">
                <a:solidFill>
                  <a:schemeClr val="accent5"/>
                </a:solidFill>
              </a:rPr>
              <a:t>{WnvPresent}</a:t>
            </a:r>
            <a:br>
              <a:rPr lang="en">
                <a:solidFill>
                  <a:schemeClr val="accent5"/>
                </a:solidFill>
              </a:rPr>
            </a:br>
            <a:r>
              <a:rPr i="1" lang="en">
                <a:solidFill>
                  <a:srgbClr val="FF0000"/>
                </a:solidFill>
              </a:rPr>
              <a:t>Tot_mos_species</a:t>
            </a:r>
            <a:endParaRPr i="1">
              <a:solidFill>
                <a:srgbClr val="FF0000"/>
              </a:solidFill>
            </a:endParaRPr>
          </a:p>
          <a:p>
            <a:pPr indent="0" lvl="0" marL="0" rtl="0" algn="l">
              <a:spcBef>
                <a:spcPts val="1600"/>
              </a:spcBef>
              <a:spcAft>
                <a:spcPts val="0"/>
              </a:spcAft>
              <a:buNone/>
            </a:pPr>
            <a:r>
              <a:t/>
            </a:r>
            <a:endParaRPr i="1">
              <a:solidFill>
                <a:srgbClr val="FF0000"/>
              </a:solidFill>
            </a:endParaRPr>
          </a:p>
          <a:p>
            <a:pPr indent="0" lvl="0" marL="0" rtl="0" algn="l">
              <a:spcBef>
                <a:spcPts val="1600"/>
              </a:spcBef>
              <a:spcAft>
                <a:spcPts val="0"/>
              </a:spcAft>
              <a:buNone/>
            </a:pPr>
            <a:r>
              <a:t/>
            </a:r>
            <a:endParaRPr i="1">
              <a:solidFill>
                <a:srgbClr val="FF0000"/>
              </a:solidFill>
            </a:endParaRPr>
          </a:p>
          <a:p>
            <a:pPr indent="0" lvl="0" marL="0" rtl="0" algn="l">
              <a:spcBef>
                <a:spcPts val="1600"/>
              </a:spcBef>
              <a:spcAft>
                <a:spcPts val="1600"/>
              </a:spcAft>
              <a:buNone/>
            </a:pPr>
            <a:r>
              <a:t/>
            </a:r>
            <a:endParaRPr/>
          </a:p>
        </p:txBody>
      </p:sp>
      <p:sp>
        <p:nvSpPr>
          <p:cNvPr id="130" name="Google Shape;130;p19"/>
          <p:cNvSpPr txBox="1"/>
          <p:nvPr>
            <p:ph idx="2" type="body"/>
          </p:nvPr>
        </p:nvSpPr>
        <p:spPr>
          <a:xfrm>
            <a:off x="6913375" y="3389925"/>
            <a:ext cx="1932600" cy="1658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u="sng">
                <a:solidFill>
                  <a:srgbClr val="4A86E8"/>
                </a:solidFill>
              </a:rPr>
              <a:t>Test</a:t>
            </a:r>
            <a:br>
              <a:rPr b="1" lang="en" u="sng">
                <a:solidFill>
                  <a:srgbClr val="4A86E8"/>
                </a:solidFill>
              </a:rPr>
            </a:br>
            <a:r>
              <a:rPr lang="en">
                <a:solidFill>
                  <a:srgbClr val="4A86E8"/>
                </a:solidFill>
              </a:rPr>
              <a:t>Id</a:t>
            </a:r>
            <a:br>
              <a:rPr lang="en">
                <a:solidFill>
                  <a:srgbClr val="4A86E8"/>
                </a:solidFill>
              </a:rPr>
            </a:br>
            <a:r>
              <a:rPr lang="en">
                <a:solidFill>
                  <a:srgbClr val="4A86E8"/>
                </a:solidFill>
              </a:rPr>
              <a:t>Date </a:t>
            </a:r>
            <a:r>
              <a:rPr lang="en">
                <a:solidFill>
                  <a:srgbClr val="4A86E8"/>
                </a:solidFill>
              </a:rPr>
              <a:t>(2008,10,12,14) </a:t>
            </a:r>
            <a:r>
              <a:rPr lang="en">
                <a:solidFill>
                  <a:srgbClr val="4A86E8"/>
                </a:solidFill>
              </a:rPr>
              <a:t>Species</a:t>
            </a:r>
            <a:br>
              <a:rPr lang="en">
                <a:solidFill>
                  <a:srgbClr val="4A86E8"/>
                </a:solidFill>
              </a:rPr>
            </a:br>
            <a:r>
              <a:rPr lang="en">
                <a:solidFill>
                  <a:srgbClr val="4A86E8"/>
                </a:solidFill>
              </a:rPr>
              <a:t>Trap</a:t>
            </a:r>
            <a:br>
              <a:rPr lang="en">
                <a:solidFill>
                  <a:srgbClr val="4A86E8"/>
                </a:solidFill>
              </a:rPr>
            </a:br>
            <a:r>
              <a:rPr lang="en">
                <a:solidFill>
                  <a:srgbClr val="4A86E8"/>
                </a:solidFill>
              </a:rPr>
              <a:t>Latitude</a:t>
            </a:r>
            <a:br>
              <a:rPr lang="en">
                <a:solidFill>
                  <a:srgbClr val="4A86E8"/>
                </a:solidFill>
              </a:rPr>
            </a:br>
            <a:r>
              <a:rPr lang="en">
                <a:solidFill>
                  <a:srgbClr val="4A86E8"/>
                </a:solidFill>
              </a:rPr>
              <a:t>Longitude</a:t>
            </a:r>
            <a:br>
              <a:rPr lang="en">
                <a:solidFill>
                  <a:srgbClr val="4A86E8"/>
                </a:solidFill>
              </a:rPr>
            </a:br>
            <a:br>
              <a:rPr lang="en">
                <a:solidFill>
                  <a:srgbClr val="4A86E8"/>
                </a:solidFill>
              </a:rPr>
            </a:br>
            <a:endParaRPr>
              <a:solidFill>
                <a:srgbClr val="4A86E8"/>
              </a:solidFill>
            </a:endParaRPr>
          </a:p>
          <a:p>
            <a:pPr indent="0" lvl="0" marL="0" rtl="0" algn="l">
              <a:spcBef>
                <a:spcPts val="1600"/>
              </a:spcBef>
              <a:spcAft>
                <a:spcPts val="1600"/>
              </a:spcAft>
              <a:buNone/>
            </a:pPr>
            <a:r>
              <a:t/>
            </a:r>
            <a:endParaRPr>
              <a:solidFill>
                <a:srgbClr val="4A86E8"/>
              </a:solidFill>
            </a:endParaRPr>
          </a:p>
        </p:txBody>
      </p:sp>
      <p:sp>
        <p:nvSpPr>
          <p:cNvPr id="131" name="Google Shape;131;p19"/>
          <p:cNvSpPr txBox="1"/>
          <p:nvPr>
            <p:ph type="title"/>
          </p:nvPr>
        </p:nvSpPr>
        <p:spPr>
          <a:xfrm>
            <a:off x="5111900" y="272325"/>
            <a:ext cx="3704400" cy="58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Filtered Predictors</a:t>
            </a:r>
            <a:endParaRPr>
              <a:solidFill>
                <a:srgbClr val="000000"/>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 name="Shape 135"/>
        <p:cNvGrpSpPr/>
        <p:nvPr/>
      </p:nvGrpSpPr>
      <p:grpSpPr>
        <a:xfrm>
          <a:off x="0" y="0"/>
          <a:ext cx="0" cy="0"/>
          <a:chOff x="0" y="0"/>
          <a:chExt cx="0" cy="0"/>
        </a:xfrm>
      </p:grpSpPr>
      <p:sp>
        <p:nvSpPr>
          <p:cNvPr id="136" name="Google Shape;136;p20"/>
          <p:cNvSpPr txBox="1"/>
          <p:nvPr>
            <p:ph type="title"/>
          </p:nvPr>
        </p:nvSpPr>
        <p:spPr>
          <a:xfrm>
            <a:off x="311300" y="500925"/>
            <a:ext cx="4022100" cy="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Species of Mos. Trapped  </a:t>
            </a:r>
            <a:endParaRPr/>
          </a:p>
        </p:txBody>
      </p:sp>
      <p:sp>
        <p:nvSpPr>
          <p:cNvPr id="137" name="Google Shape;137;p20"/>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38" name="Google Shape;138;p20"/>
          <p:cNvPicPr preferRelativeResize="0"/>
          <p:nvPr/>
        </p:nvPicPr>
        <p:blipFill>
          <a:blip r:embed="rId3">
            <a:alphaModFix/>
          </a:blip>
          <a:stretch>
            <a:fillRect/>
          </a:stretch>
        </p:blipFill>
        <p:spPr>
          <a:xfrm>
            <a:off x="154650" y="1640850"/>
            <a:ext cx="4178775" cy="2971575"/>
          </a:xfrm>
          <a:prstGeom prst="rect">
            <a:avLst/>
          </a:prstGeom>
          <a:noFill/>
          <a:ln>
            <a:noFill/>
          </a:ln>
        </p:spPr>
      </p:pic>
      <p:pic>
        <p:nvPicPr>
          <p:cNvPr id="139" name="Google Shape;139;p20"/>
          <p:cNvPicPr preferRelativeResize="0"/>
          <p:nvPr/>
        </p:nvPicPr>
        <p:blipFill>
          <a:blip r:embed="rId4">
            <a:alphaModFix/>
          </a:blip>
          <a:stretch>
            <a:fillRect/>
          </a:stretch>
        </p:blipFill>
        <p:spPr>
          <a:xfrm>
            <a:off x="4647625" y="1571930"/>
            <a:ext cx="4261025" cy="3109407"/>
          </a:xfrm>
          <a:prstGeom prst="rect">
            <a:avLst/>
          </a:prstGeom>
          <a:noFill/>
          <a:ln>
            <a:noFill/>
          </a:ln>
        </p:spPr>
      </p:pic>
      <p:sp>
        <p:nvSpPr>
          <p:cNvPr id="140" name="Google Shape;140;p20"/>
          <p:cNvSpPr txBox="1"/>
          <p:nvPr>
            <p:ph type="title"/>
          </p:nvPr>
        </p:nvSpPr>
        <p:spPr>
          <a:xfrm>
            <a:off x="4807100" y="500925"/>
            <a:ext cx="4022100" cy="752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Species of Mos. w. WNV Present </a:t>
            </a:r>
            <a:endParaRPr>
              <a:solidFill>
                <a:srgbClr val="000000"/>
              </a:solidFill>
            </a:endParaRPr>
          </a:p>
        </p:txBody>
      </p:sp>
      <p:cxnSp>
        <p:nvCxnSpPr>
          <p:cNvPr id="141" name="Google Shape;141;p20"/>
          <p:cNvCxnSpPr/>
          <p:nvPr/>
        </p:nvCxnSpPr>
        <p:spPr>
          <a:xfrm>
            <a:off x="2960750" y="1782925"/>
            <a:ext cx="237600" cy="86400"/>
          </a:xfrm>
          <a:prstGeom prst="straightConnector1">
            <a:avLst/>
          </a:prstGeom>
          <a:noFill/>
          <a:ln cap="flat" cmpd="sng" w="9525">
            <a:solidFill>
              <a:schemeClr val="dk2"/>
            </a:solidFill>
            <a:prstDash val="solid"/>
            <a:round/>
            <a:headEnd len="med" w="med" type="none"/>
            <a:tailEnd len="med" w="med" type="triangle"/>
          </a:ln>
        </p:spPr>
      </p:cxnSp>
      <p:cxnSp>
        <p:nvCxnSpPr>
          <p:cNvPr id="142" name="Google Shape;142;p20"/>
          <p:cNvCxnSpPr/>
          <p:nvPr/>
        </p:nvCxnSpPr>
        <p:spPr>
          <a:xfrm>
            <a:off x="2960750" y="1935325"/>
            <a:ext cx="237600" cy="86400"/>
          </a:xfrm>
          <a:prstGeom prst="straightConnector1">
            <a:avLst/>
          </a:prstGeom>
          <a:noFill/>
          <a:ln cap="flat" cmpd="sng" w="9525">
            <a:solidFill>
              <a:schemeClr val="dk2"/>
            </a:solidFill>
            <a:prstDash val="solid"/>
            <a:round/>
            <a:headEnd len="med" w="med" type="none"/>
            <a:tailEnd len="med" w="med" type="triangle"/>
          </a:ln>
        </p:spPr>
      </p:cxnSp>
      <p:cxnSp>
        <p:nvCxnSpPr>
          <p:cNvPr id="143" name="Google Shape;143;p20"/>
          <p:cNvCxnSpPr/>
          <p:nvPr/>
        </p:nvCxnSpPr>
        <p:spPr>
          <a:xfrm>
            <a:off x="7511139" y="1881297"/>
            <a:ext cx="237600" cy="86400"/>
          </a:xfrm>
          <a:prstGeom prst="straightConnector1">
            <a:avLst/>
          </a:prstGeom>
          <a:noFill/>
          <a:ln cap="flat" cmpd="sng" w="9525">
            <a:solidFill>
              <a:schemeClr val="dk2"/>
            </a:solidFill>
            <a:prstDash val="solid"/>
            <a:round/>
            <a:headEnd len="med" w="med" type="none"/>
            <a:tailEnd len="med" w="med" type="triangle"/>
          </a:ln>
        </p:spPr>
      </p:cxnSp>
      <p:cxnSp>
        <p:nvCxnSpPr>
          <p:cNvPr id="144" name="Google Shape;144;p20"/>
          <p:cNvCxnSpPr/>
          <p:nvPr/>
        </p:nvCxnSpPr>
        <p:spPr>
          <a:xfrm>
            <a:off x="7511139" y="2001280"/>
            <a:ext cx="237600" cy="86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 name="Shape 148"/>
        <p:cNvGrpSpPr/>
        <p:nvPr/>
      </p:nvGrpSpPr>
      <p:grpSpPr>
        <a:xfrm>
          <a:off x="0" y="0"/>
          <a:ext cx="0" cy="0"/>
          <a:chOff x="0" y="0"/>
          <a:chExt cx="0" cy="0"/>
        </a:xfrm>
      </p:grpSpPr>
      <p:sp>
        <p:nvSpPr>
          <p:cNvPr id="149" name="Google Shape;149;p21"/>
          <p:cNvSpPr txBox="1"/>
          <p:nvPr>
            <p:ph type="title"/>
          </p:nvPr>
        </p:nvSpPr>
        <p:spPr>
          <a:xfrm>
            <a:off x="311300" y="500925"/>
            <a:ext cx="4097400" cy="687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EDA - Trend of WNV across year </a:t>
            </a:r>
            <a:endParaRPr/>
          </a:p>
        </p:txBody>
      </p:sp>
      <p:sp>
        <p:nvSpPr>
          <p:cNvPr id="150" name="Google Shape;150;p21"/>
          <p:cNvSpPr txBox="1"/>
          <p:nvPr>
            <p:ph idx="1" type="subTitle"/>
          </p:nvPr>
        </p:nvSpPr>
        <p:spPr>
          <a:xfrm>
            <a:off x="304800" y="2626725"/>
            <a:ext cx="3704400" cy="92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1" name="Google Shape;151;p21"/>
          <p:cNvPicPr preferRelativeResize="0"/>
          <p:nvPr/>
        </p:nvPicPr>
        <p:blipFill rotWithShape="1">
          <a:blip r:embed="rId3">
            <a:alphaModFix/>
          </a:blip>
          <a:srcRect b="0" l="50394" r="0" t="0"/>
          <a:stretch/>
        </p:blipFill>
        <p:spPr>
          <a:xfrm>
            <a:off x="4673136" y="1645825"/>
            <a:ext cx="4365776" cy="3148274"/>
          </a:xfrm>
          <a:prstGeom prst="rect">
            <a:avLst/>
          </a:prstGeom>
          <a:noFill/>
          <a:ln>
            <a:noFill/>
          </a:ln>
        </p:spPr>
      </p:pic>
      <p:pic>
        <p:nvPicPr>
          <p:cNvPr id="152" name="Google Shape;152;p21"/>
          <p:cNvPicPr preferRelativeResize="0"/>
          <p:nvPr/>
        </p:nvPicPr>
        <p:blipFill rotWithShape="1">
          <a:blip r:embed="rId3">
            <a:alphaModFix/>
          </a:blip>
          <a:srcRect b="0" l="0" r="50394" t="0"/>
          <a:stretch/>
        </p:blipFill>
        <p:spPr>
          <a:xfrm>
            <a:off x="96950" y="1645825"/>
            <a:ext cx="4365776" cy="3148274"/>
          </a:xfrm>
          <a:prstGeom prst="rect">
            <a:avLst/>
          </a:prstGeom>
          <a:noFill/>
          <a:ln>
            <a:noFill/>
          </a:ln>
        </p:spPr>
      </p:pic>
      <p:sp>
        <p:nvSpPr>
          <p:cNvPr id="153" name="Google Shape;153;p21"/>
          <p:cNvSpPr txBox="1"/>
          <p:nvPr>
            <p:ph type="title"/>
          </p:nvPr>
        </p:nvSpPr>
        <p:spPr>
          <a:xfrm>
            <a:off x="4807100" y="500925"/>
            <a:ext cx="4097400" cy="109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000000"/>
                </a:solidFill>
              </a:rPr>
              <a:t>EDA - Trend of Mos Trapped </a:t>
            </a:r>
            <a:endParaRPr>
              <a:solidFill>
                <a:srgbClr val="000000"/>
              </a:solidFill>
            </a:endParaRPr>
          </a:p>
        </p:txBody>
      </p:sp>
      <p:cxnSp>
        <p:nvCxnSpPr>
          <p:cNvPr id="154" name="Google Shape;154;p21"/>
          <p:cNvCxnSpPr/>
          <p:nvPr/>
        </p:nvCxnSpPr>
        <p:spPr>
          <a:xfrm>
            <a:off x="2279838" y="1798225"/>
            <a:ext cx="300" cy="2579100"/>
          </a:xfrm>
          <a:prstGeom prst="straightConnector1">
            <a:avLst/>
          </a:prstGeom>
          <a:noFill/>
          <a:ln cap="flat" cmpd="sng" w="28575">
            <a:solidFill>
              <a:srgbClr val="FF0000"/>
            </a:solidFill>
            <a:prstDash val="solid"/>
            <a:round/>
            <a:headEnd len="med" w="med" type="none"/>
            <a:tailEnd len="med" w="med" type="none"/>
          </a:ln>
        </p:spPr>
      </p:cxnSp>
      <p:cxnSp>
        <p:nvCxnSpPr>
          <p:cNvPr id="155" name="Google Shape;155;p21"/>
          <p:cNvCxnSpPr/>
          <p:nvPr/>
        </p:nvCxnSpPr>
        <p:spPr>
          <a:xfrm>
            <a:off x="3112988" y="1800525"/>
            <a:ext cx="300" cy="2579100"/>
          </a:xfrm>
          <a:prstGeom prst="straightConnector1">
            <a:avLst/>
          </a:prstGeom>
          <a:noFill/>
          <a:ln cap="flat" cmpd="sng" w="28575">
            <a:solidFill>
              <a:srgbClr val="FF0000"/>
            </a:solidFill>
            <a:prstDash val="solid"/>
            <a:round/>
            <a:headEnd len="med" w="med" type="none"/>
            <a:tailEnd len="med" w="med" type="none"/>
          </a:ln>
        </p:spPr>
      </p:cxnSp>
      <p:cxnSp>
        <p:nvCxnSpPr>
          <p:cNvPr id="156" name="Google Shape;156;p21"/>
          <p:cNvCxnSpPr/>
          <p:nvPr/>
        </p:nvCxnSpPr>
        <p:spPr>
          <a:xfrm>
            <a:off x="7004238" y="1798225"/>
            <a:ext cx="300" cy="2579100"/>
          </a:xfrm>
          <a:prstGeom prst="straightConnector1">
            <a:avLst/>
          </a:prstGeom>
          <a:noFill/>
          <a:ln cap="flat" cmpd="sng" w="28575">
            <a:solidFill>
              <a:srgbClr val="FF0000"/>
            </a:solidFill>
            <a:prstDash val="solid"/>
            <a:round/>
            <a:headEnd len="med" w="med" type="none"/>
            <a:tailEnd len="med" w="med" type="none"/>
          </a:ln>
        </p:spPr>
      </p:cxnSp>
      <p:cxnSp>
        <p:nvCxnSpPr>
          <p:cNvPr id="157" name="Google Shape;157;p21"/>
          <p:cNvCxnSpPr/>
          <p:nvPr/>
        </p:nvCxnSpPr>
        <p:spPr>
          <a:xfrm>
            <a:off x="7837388" y="1800525"/>
            <a:ext cx="300" cy="2579100"/>
          </a:xfrm>
          <a:prstGeom prst="straightConnector1">
            <a:avLst/>
          </a:prstGeom>
          <a:noFill/>
          <a:ln cap="flat" cmpd="sng" w="28575">
            <a:solidFill>
              <a:srgbClr val="FF0000"/>
            </a:solidFill>
            <a:prstDash val="solid"/>
            <a:round/>
            <a:headEnd len="med" w="med" type="none"/>
            <a:tailEnd len="med" w="med" type="none"/>
          </a:ln>
        </p:spPr>
      </p:cxnSp>
      <p:sp>
        <p:nvSpPr>
          <p:cNvPr id="158" name="Google Shape;158;p21"/>
          <p:cNvSpPr/>
          <p:nvPr/>
        </p:nvSpPr>
        <p:spPr>
          <a:xfrm>
            <a:off x="2635051" y="2372692"/>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p:nvPr/>
        </p:nvSpPr>
        <p:spPr>
          <a:xfrm>
            <a:off x="7272445" y="3384903"/>
            <a:ext cx="246900" cy="2484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